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9" r:id="rId25"/>
    <p:sldId id="331" r:id="rId26"/>
    <p:sldId id="332" r:id="rId27"/>
    <p:sldId id="338" r:id="rId28"/>
    <p:sldId id="340" r:id="rId29"/>
    <p:sldId id="341" r:id="rId30"/>
    <p:sldId id="342" r:id="rId31"/>
    <p:sldId id="290" r:id="rId32"/>
    <p:sldId id="296" r:id="rId33"/>
    <p:sldId id="326" r:id="rId34"/>
    <p:sldId id="325" r:id="rId35"/>
    <p:sldId id="322" r:id="rId36"/>
    <p:sldId id="271" r:id="rId37"/>
    <p:sldId id="286" r:id="rId38"/>
    <p:sldId id="287" r:id="rId39"/>
    <p:sldId id="288" r:id="rId40"/>
    <p:sldId id="289" r:id="rId41"/>
    <p:sldId id="317" r:id="rId42"/>
    <p:sldId id="319" r:id="rId43"/>
    <p:sldId id="318" r:id="rId44"/>
    <p:sldId id="320" r:id="rId45"/>
    <p:sldId id="321" r:id="rId46"/>
    <p:sldId id="272" r:id="rId47"/>
    <p:sldId id="327" r:id="rId48"/>
    <p:sldId id="328" r:id="rId49"/>
    <p:sldId id="329" r:id="rId50"/>
    <p:sldId id="262" r:id="rId51"/>
    <p:sldId id="261" r:id="rId52"/>
    <p:sldId id="263" r:id="rId53"/>
    <p:sldId id="264" r:id="rId54"/>
    <p:sldId id="292" r:id="rId55"/>
    <p:sldId id="294" r:id="rId56"/>
    <p:sldId id="293" r:id="rId57"/>
    <p:sldId id="312" r:id="rId58"/>
    <p:sldId id="313" r:id="rId59"/>
    <p:sldId id="269" r:id="rId60"/>
    <p:sldId id="297" r:id="rId61"/>
    <p:sldId id="298" r:id="rId62"/>
    <p:sldId id="299" r:id="rId63"/>
    <p:sldId id="315" r:id="rId64"/>
    <p:sldId id="316" r:id="rId65"/>
    <p:sldId id="273" r:id="rId66"/>
    <p:sldId id="301" r:id="rId67"/>
    <p:sldId id="302" r:id="rId68"/>
    <p:sldId id="304" r:id="rId69"/>
    <p:sldId id="305" r:id="rId70"/>
    <p:sldId id="306" r:id="rId71"/>
    <p:sldId id="308" r:id="rId72"/>
    <p:sldId id="309" r:id="rId73"/>
    <p:sldId id="266" r:id="rId74"/>
    <p:sldId id="270" r:id="rId75"/>
    <p:sldId id="310" r:id="rId76"/>
    <p:sldId id="311" r:id="rId77"/>
    <p:sldId id="303" r:id="rId7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AFAFA"/>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2" autoAdjust="0"/>
    <p:restoredTop sz="95814"/>
  </p:normalViewPr>
  <p:slideViewPr>
    <p:cSldViewPr snapToGrid="0" snapToObjects="1">
      <p:cViewPr varScale="1">
        <p:scale>
          <a:sx n="97" d="100"/>
          <a:sy n="97" d="100"/>
        </p:scale>
        <p:origin x="208" y="504"/>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2020/1/5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61</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62</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73</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74</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75</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76</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40</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51</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2020/1/5</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2020/1/5</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3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4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103.png"/><Relationship Id="rId4" Type="http://schemas.openxmlformats.org/officeDocument/2006/relationships/image" Target="../media/image513.png"/></Relationships>
</file>

<file path=ppt/slides/_rels/slide44.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5.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02.png"/><Relationship Id="rId7" Type="http://schemas.openxmlformats.org/officeDocument/2006/relationships/image" Target="../media/image841.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1.png"/><Relationship Id="rId9" Type="http://schemas.openxmlformats.org/officeDocument/2006/relationships/image" Target="../media/image8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104.png"/><Relationship Id="rId4" Type="http://schemas.openxmlformats.org/officeDocument/2006/relationships/image" Target="../media/image461.png"/><Relationship Id="rId9" Type="http://schemas.openxmlformats.org/officeDocument/2006/relationships/image" Target="../media/image512.png"/></Relationships>
</file>

<file path=ppt/slides/_rels/slide54.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6.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7.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107.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109.png"/><Relationship Id="rId9" Type="http://schemas.openxmlformats.org/officeDocument/2006/relationships/image" Target="../media/image9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10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21.png"/><Relationship Id="rId5" Type="http://schemas.openxmlformats.org/officeDocument/2006/relationships/image" Target="../media/image840.png"/><Relationship Id="rId10" Type="http://schemas.openxmlformats.org/officeDocument/2006/relationships/image" Target="../media/image980.png"/><Relationship Id="rId4" Type="http://schemas.openxmlformats.org/officeDocument/2006/relationships/image" Target="../media/image950.png"/><Relationship Id="rId9" Type="http://schemas.openxmlformats.org/officeDocument/2006/relationships/image" Target="../media/image97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1.png"/><Relationship Id="rId4" Type="http://schemas.openxmlformats.org/officeDocument/2006/relationships/image" Target="../media/image950.png"/></Relationships>
</file>

<file path=ppt/slides/_rels/slide63.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11.png"/><Relationship Id="rId7" Type="http://schemas.openxmlformats.org/officeDocument/2006/relationships/image" Target="../media/image1021.png"/><Relationship Id="rId12" Type="http://schemas.openxmlformats.org/officeDocument/2006/relationships/image" Target="../media/image1071.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12.png"/><Relationship Id="rId10" Type="http://schemas.openxmlformats.org/officeDocument/2006/relationships/image" Target="../media/image1051.png"/><Relationship Id="rId4" Type="http://schemas.openxmlformats.org/officeDocument/2006/relationships/image" Target="../media/image990.png"/><Relationship Id="rId9" Type="http://schemas.openxmlformats.org/officeDocument/2006/relationships/image" Target="../media/image10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4.PNG"/><Relationship Id="rId10" Type="http://schemas.openxmlformats.org/officeDocument/2006/relationships/image" Target="../media/image810.png"/><Relationship Id="rId4" Type="http://schemas.openxmlformats.org/officeDocument/2006/relationships/image" Target="../media/image113.PNG"/><Relationship Id="rId9" Type="http://schemas.openxmlformats.org/officeDocument/2006/relationships/image" Target="../media/image710.png"/></Relationships>
</file>

<file path=ppt/slides/_rels/slide6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0.PNG"/><Relationship Id="rId7" Type="http://schemas.openxmlformats.org/officeDocument/2006/relationships/image" Target="../media/image11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270.png"/><Relationship Id="rId4" Type="http://schemas.openxmlformats.org/officeDocument/2006/relationships/image" Target="../media/image260.png"/></Relationships>
</file>

<file path=ppt/slides/_rels/slide7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8078562" y="5686733"/>
            <a:ext cx="3262432" cy="830997"/>
          </a:xfrm>
          <a:prstGeom prst="rect">
            <a:avLst/>
          </a:prstGeom>
        </p:spPr>
        <p:txBody>
          <a:bodyPr wrap="none">
            <a:spAutoFit/>
          </a:bodyPr>
          <a:lstStyle/>
          <a:p>
            <a:r>
              <a:rPr lang="ja-JP" altLang="en-US" sz="4800" b="1" dirty="0"/>
              <a:t>これは算数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6789588" y="5611980"/>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10267" y="1732708"/>
            <a:ext cx="8626079" cy="584775"/>
          </a:xfrm>
          <a:prstGeom prst="rect">
            <a:avLst/>
          </a:prstGeom>
        </p:spPr>
        <p:txBody>
          <a:bodyPr wrap="none">
            <a:spAutoFit/>
          </a:bodyPr>
          <a:lstStyle/>
          <a:p>
            <a:r>
              <a:rPr lang="ja-JP" altLang="en-US" sz="3200" b="1" dirty="0"/>
              <a:t>確率論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6860F912-9056-4604-9BBD-C222C833E345}"/>
                  </a:ext>
                </a:extLst>
              </p:cNvPr>
              <p:cNvSpPr/>
              <p:nvPr/>
            </p:nvSpPr>
            <p:spPr>
              <a:xfrm>
                <a:off x="2822851" y="5802125"/>
                <a:ext cx="6049348"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xmlns="">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822851" y="5802125"/>
                <a:ext cx="6049348" cy="650756"/>
              </a:xfrm>
              <a:prstGeom prst="rect">
                <a:avLst/>
              </a:prstGeom>
              <a:blipFill>
                <a:blip r:embed="rId8"/>
                <a:stretch>
                  <a:fillRect t="-13084" r="-2218"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364790" cy="646331"/>
          </a:xfrm>
          <a:prstGeom prst="rect">
            <a:avLst/>
          </a:prstGeom>
        </p:spPr>
        <p:txBody>
          <a:bodyPr wrap="none">
            <a:spAutoFit/>
          </a:bodyPr>
          <a:lstStyle/>
          <a:p>
            <a:r>
              <a:rPr lang="ja-JP" altLang="en-US" sz="3600" b="1" u="sng"/>
              <a:t>コインを</a:t>
            </a:r>
            <a:r>
              <a:rPr lang="en-US" altLang="ja-JP" sz="3600" b="1" u="sng" dirty="0"/>
              <a:t>10</a:t>
            </a:r>
            <a:r>
              <a:rPr lang="ja-JP" altLang="en-US" sz="3600" b="1" u="sng"/>
              <a:t>回</a:t>
            </a:r>
            <a:r>
              <a:rPr lang="ja-JP" altLang="en-US" sz="3600" b="1" u="sng" dirty="0"/>
              <a:t>投げて，</a:t>
            </a:r>
            <a:r>
              <a:rPr lang="ja-JP" altLang="en-US" sz="3600" b="1" u="sng"/>
              <a:t>表が</a:t>
            </a:r>
            <a:r>
              <a:rPr lang="en-US" altLang="ja-JP" sz="3600" b="1" u="sng" dirty="0"/>
              <a:t>3</a:t>
            </a:r>
            <a:r>
              <a:rPr lang="ja-JP" altLang="en-US" sz="3600" b="1" u="sng"/>
              <a:t>回</a:t>
            </a:r>
            <a:r>
              <a:rPr lang="ja-JP" altLang="en-US" sz="3600" b="1" u="sng" dirty="0"/>
              <a:t>出る確率</a:t>
            </a:r>
            <a:endParaRPr lang="en-US" altLang="ja-JP" sz="3600" b="1" u="sng"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6388672"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xmlns="">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6388672" cy="787716"/>
              </a:xfrm>
              <a:prstGeom prst="rect">
                <a:avLst/>
              </a:prstGeom>
              <a:blipFill>
                <a:blip r:embed="rId2"/>
                <a:stretch>
                  <a:fillRect l="-2385"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59487"/>
                <a:ext cx="11936506" cy="937446"/>
              </a:xfrm>
            </p:spPr>
            <p:txBody>
              <a:bodyPr>
                <a:normAutofit fontScale="62500" lnSpcReduction="20000"/>
              </a:bodyPr>
              <a:lstStyle/>
              <a:p>
                <a:pPr marL="0" indent="0">
                  <a:buNone/>
                </a:pPr>
                <a:r>
                  <a:rPr lang="en-US" altLang="ja-JP" dirty="0"/>
                  <a:t>PMF(Probability Mass Function)</a:t>
                </a:r>
                <a:r>
                  <a:rPr lang="ja-JP" altLang="en-US" dirty="0"/>
                  <a:t>：</a:t>
                </a:r>
                <a:endParaRPr lang="en-US" altLang="ja-JP" dirty="0"/>
              </a:p>
              <a:p>
                <a:pPr marL="0" indent="0">
                  <a:buNone/>
                </a:pPr>
                <a:r>
                  <a:rPr lang="ja-JP" altLang="en-US" dirty="0"/>
                  <a:t>確率変数として与えられる</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59487"/>
                <a:ext cx="11936506" cy="937446"/>
              </a:xfrm>
              <a:blipFill>
                <a:blip r:embed="rId3"/>
                <a:stretch>
                  <a:fillRect l="-409" t="-9740" b="-974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lang="ja-JP" altLang="en-US" sz="3600"/>
              <a:t>統計学とは</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4BA84CE9-395B-694E-86E3-DE13C27682E4}"/>
              </a:ext>
            </a:extLst>
          </p:cNvPr>
          <p:cNvSpPr/>
          <p:nvPr/>
        </p:nvSpPr>
        <p:spPr>
          <a:xfrm>
            <a:off x="0" y="4159141"/>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75080CB-2B16-7C4C-B04E-E55962A86C4D}"/>
              </a:ext>
            </a:extLst>
          </p:cNvPr>
          <p:cNvSpPr/>
          <p:nvPr/>
        </p:nvSpPr>
        <p:spPr>
          <a:xfrm>
            <a:off x="0" y="1297450"/>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156882" y="4331174"/>
            <a:ext cx="9851301" cy="640121"/>
          </a:xfrm>
        </p:spPr>
        <p:txBody>
          <a:bodyPr>
            <a:normAutofit/>
          </a:bodyPr>
          <a:lstStyle/>
          <a:p>
            <a:pPr marL="0" indent="0">
              <a:buNone/>
            </a:pPr>
            <a:r>
              <a:rPr kumimoji="1" lang="ja-JP" altLang="en-US" b="1"/>
              <a:t>例</a:t>
            </a:r>
            <a:r>
              <a:rPr kumimoji="1" lang="en-US" altLang="ja-JP" b="1" dirty="0"/>
              <a:t>2</a:t>
            </a:r>
            <a:r>
              <a:rPr kumimoji="1" lang="ja-JP" altLang="en-US"/>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648649" y="5393406"/>
                <a:ext cx="3681634" cy="523220"/>
              </a:xfrm>
              <a:prstGeom prst="rect">
                <a:avLst/>
              </a:prstGeom>
              <a:noFill/>
            </p:spPr>
            <p:txBody>
              <a:bodyPr wrap="square" rtlCol="0">
                <a:spAutoFit/>
              </a:bodyPr>
              <a:lstStyle/>
              <a:p>
                <a:r>
                  <a:rPr kumimoji="1" lang="en-US" altLang="ja-JP" sz="2800" dirty="0"/>
                  <a:t>PK</a:t>
                </a:r>
                <a:r>
                  <a:rPr kumimoji="1" lang="ja-JP" altLang="en-US" sz="2800" dirty="0"/>
                  <a:t>が決まる確率：</a:t>
                </a:r>
                <a14:m>
                  <m:oMath xmlns:m="http://schemas.openxmlformats.org/officeDocument/2006/math">
                    <m:r>
                      <a:rPr kumimoji="1" lang="en-US" altLang="ja-JP" sz="2800" b="0" i="1" smtClean="0">
                        <a:latin typeface="Cambria Math" panose="02040503050406030204" pitchFamily="18" charset="0"/>
                      </a:rPr>
                      <m:t>𝑝</m:t>
                    </m:r>
                  </m:oMath>
                </a14:m>
                <a:endParaRPr lang="en-US" altLang="ja-JP" sz="28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648649" y="5393406"/>
                <a:ext cx="3681634" cy="523220"/>
              </a:xfrm>
              <a:prstGeom prst="rect">
                <a:avLst/>
              </a:prstGeom>
              <a:blipFill>
                <a:blip r:embed="rId2"/>
                <a:stretch>
                  <a:fillRect l="-3436"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4251599" y="5157397"/>
                <a:ext cx="5033557"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𝑝</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r>
                            <a:rPr lang="en-US" altLang="ja-JP" sz="2800" i="1">
                              <a:latin typeface="Cambria Math" panose="02040503050406030204" pitchFamily="18" charset="0"/>
                            </a:rPr>
                            <m:t>𝑝</m:t>
                          </m:r>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4251599" y="5157397"/>
                <a:ext cx="5033557" cy="910890"/>
              </a:xfrm>
              <a:prstGeom prst="rect">
                <a:avLst/>
              </a:prstGeom>
              <a:blipFill>
                <a:blip r:embed="rId3"/>
                <a:stretch>
                  <a:fillRect b="-5479"/>
                </a:stretch>
              </a:blipFill>
            </p:spPr>
            <p:txBody>
              <a:bodyPr/>
              <a:lstStyle/>
              <a:p>
                <a:r>
                  <a:rPr lang="ja-JP" altLang="en-US">
                    <a:noFill/>
                  </a:rPr>
                  <a:t> </a:t>
                </a:r>
              </a:p>
            </p:txBody>
          </p:sp>
        </mc:Fallback>
      </mc:AlternateContent>
      <p:sp>
        <p:nvSpPr>
          <p:cNvPr id="40" name="コンテンツ プレースホルダー 2">
            <a:extLst>
              <a:ext uri="{FF2B5EF4-FFF2-40B4-BE49-F238E27FC236}">
                <a16:creationId xmlns:a16="http://schemas.microsoft.com/office/drawing/2014/main" id="{753DB740-3E18-074E-A0F0-BF166C2970E8}"/>
              </a:ext>
            </a:extLst>
          </p:cNvPr>
          <p:cNvSpPr txBox="1">
            <a:spLocks/>
          </p:cNvSpPr>
          <p:nvPr/>
        </p:nvSpPr>
        <p:spPr>
          <a:xfrm>
            <a:off x="156882" y="1464594"/>
            <a:ext cx="9851301" cy="640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例</a:t>
            </a:r>
            <a:r>
              <a:rPr lang="en-US" altLang="ja-JP" b="1" dirty="0"/>
              <a:t>1</a:t>
            </a:r>
            <a:r>
              <a:rPr lang="ja-JP" altLang="en-US"/>
              <a:t>「平らなコインを</a:t>
            </a:r>
            <a:r>
              <a:rPr lang="en-US" altLang="ja-JP" dirty="0">
                <a:solidFill>
                  <a:schemeClr val="accent1">
                    <a:lumMod val="75000"/>
                  </a:schemeClr>
                </a:solidFill>
              </a:rPr>
              <a:t>10</a:t>
            </a:r>
            <a:r>
              <a:rPr lang="ja-JP" altLang="en-US">
                <a:solidFill>
                  <a:schemeClr val="accent1">
                    <a:lumMod val="75000"/>
                  </a:schemeClr>
                </a:solidFill>
              </a:rPr>
              <a:t>回</a:t>
            </a:r>
            <a:r>
              <a:rPr lang="ja-JP" altLang="en-US"/>
              <a:t>投げて</a:t>
            </a:r>
            <a:r>
              <a:rPr lang="en-US" altLang="ja-JP" dirty="0">
                <a:solidFill>
                  <a:schemeClr val="accent1">
                    <a:lumMod val="75000"/>
                  </a:schemeClr>
                </a:solidFill>
              </a:rPr>
              <a:t>8</a:t>
            </a:r>
            <a:r>
              <a:rPr lang="ja-JP" altLang="en-US">
                <a:solidFill>
                  <a:schemeClr val="accent1">
                    <a:lumMod val="75000"/>
                  </a:schemeClr>
                </a:solidFill>
              </a:rPr>
              <a:t>回</a:t>
            </a:r>
            <a:r>
              <a:rPr lang="ja-JP" altLang="en-US"/>
              <a:t>表が出る確率は？」</a:t>
            </a:r>
            <a:endParaRPr lang="ja-JP" altLang="en-US"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4B56AD8-4DD1-4C43-ADBD-62A94597FE0B}"/>
                  </a:ext>
                </a:extLst>
              </p:cNvPr>
              <p:cNvSpPr txBox="1"/>
              <p:nvPr/>
            </p:nvSpPr>
            <p:spPr>
              <a:xfrm>
                <a:off x="727333" y="2517239"/>
                <a:ext cx="3524266" cy="700705"/>
              </a:xfrm>
              <a:prstGeom prst="rect">
                <a:avLst/>
              </a:prstGeom>
              <a:noFill/>
            </p:spPr>
            <p:txBody>
              <a:bodyPr wrap="square" rtlCol="0">
                <a:spAutoFit/>
              </a:bodyPr>
              <a:lstStyle/>
              <a:p>
                <a:r>
                  <a:rPr lang="ja-JP" altLang="en-US" sz="2800"/>
                  <a:t>表が出る</a:t>
                </a:r>
                <a:r>
                  <a:rPr kumimoji="1" lang="ja-JP" altLang="en-US" sz="2800"/>
                  <a:t>確率：</a:t>
                </a:r>
                <a14:m>
                  <m:oMath xmlns:m="http://schemas.openxmlformats.org/officeDocument/2006/math">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oMath>
                </a14:m>
                <a:endParaRPr lang="en-US" altLang="ja-JP" sz="2800" dirty="0"/>
              </a:p>
            </p:txBody>
          </p:sp>
        </mc:Choice>
        <mc:Fallback xmlns="">
          <p:sp>
            <p:nvSpPr>
              <p:cNvPr id="41" name="テキスト ボックス 40">
                <a:extLst>
                  <a:ext uri="{FF2B5EF4-FFF2-40B4-BE49-F238E27FC236}">
                    <a16:creationId xmlns:a16="http://schemas.microsoft.com/office/drawing/2014/main" id="{74B56AD8-4DD1-4C43-ADBD-62A94597FE0B}"/>
                  </a:ext>
                </a:extLst>
              </p:cNvPr>
              <p:cNvSpPr txBox="1">
                <a:spLocks noRot="1" noChangeAspect="1" noMove="1" noResize="1" noEditPoints="1" noAdjustHandles="1" noChangeArrowheads="1" noChangeShapeType="1" noTextEdit="1"/>
              </p:cNvSpPr>
              <p:nvPr/>
            </p:nvSpPr>
            <p:spPr>
              <a:xfrm>
                <a:off x="727333" y="2517239"/>
                <a:ext cx="3524266" cy="700705"/>
              </a:xfrm>
              <a:prstGeom prst="rect">
                <a:avLst/>
              </a:prstGeom>
              <a:blipFill>
                <a:blip r:embed="rId4"/>
                <a:stretch>
                  <a:fillRect l="-3226"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F36270B-38C6-C74B-BBEC-3EA413B19542}"/>
                  </a:ext>
                </a:extLst>
              </p:cNvPr>
              <p:cNvSpPr/>
              <p:nvPr/>
            </p:nvSpPr>
            <p:spPr>
              <a:xfrm>
                <a:off x="4031561" y="2388314"/>
                <a:ext cx="5316264"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42" name="正方形/長方形 41">
                <a:extLst>
                  <a:ext uri="{FF2B5EF4-FFF2-40B4-BE49-F238E27FC236}">
                    <a16:creationId xmlns:a16="http://schemas.microsoft.com/office/drawing/2014/main" id="{7F36270B-38C6-C74B-BBEC-3EA413B19542}"/>
                  </a:ext>
                </a:extLst>
              </p:cNvPr>
              <p:cNvSpPr>
                <a:spLocks noRot="1" noChangeAspect="1" noMove="1" noResize="1" noEditPoints="1" noAdjustHandles="1" noChangeArrowheads="1" noChangeShapeType="1" noTextEdit="1"/>
              </p:cNvSpPr>
              <p:nvPr/>
            </p:nvSpPr>
            <p:spPr>
              <a:xfrm>
                <a:off x="4031561" y="2388314"/>
                <a:ext cx="5316264" cy="910890"/>
              </a:xfrm>
              <a:prstGeom prst="rect">
                <a:avLst/>
              </a:prstGeom>
              <a:blipFill>
                <a:blip r:embed="rId5"/>
                <a:stretch>
                  <a:fillRect b="-54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3E1C6AD8-DDEC-BF49-A17B-57E615AC28C1}"/>
              </a:ext>
            </a:extLst>
          </p:cNvPr>
          <p:cNvSpPr/>
          <p:nvPr/>
        </p:nvSpPr>
        <p:spPr>
          <a:xfrm>
            <a:off x="0" y="1376313"/>
            <a:ext cx="12192000" cy="1258443"/>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1A39D1C-9E63-FA4A-AE95-678F1113AC7A}"/>
              </a:ext>
            </a:extLst>
          </p:cNvPr>
          <p:cNvSpPr>
            <a:spLocks noGrp="1"/>
          </p:cNvSpPr>
          <p:nvPr>
            <p:ph type="title"/>
          </p:nvPr>
        </p:nvSpPr>
        <p:spPr/>
        <p:txBody>
          <a:bodyPr/>
          <a:lstStyle/>
          <a:p>
            <a:r>
              <a:rPr lang="en-US" altLang="ja-JP" dirty="0"/>
              <a:t>3.2 </a:t>
            </a:r>
            <a:r>
              <a:rPr lang="ja-JP" altLang="en-US"/>
              <a:t>二項分布</a:t>
            </a: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1DA63B9-4B8A-F74E-BEFF-69F5E1CD0525}"/>
                  </a:ext>
                </a:extLst>
              </p:cNvPr>
              <p:cNvSpPr/>
              <p:nvPr/>
            </p:nvSpPr>
            <p:spPr>
              <a:xfrm>
                <a:off x="316055" y="2812157"/>
                <a:ext cx="5725157" cy="1041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b="0" i="1" smtClean="0">
                              <a:latin typeface="Cambria Math" panose="02040503050406030204" pitchFamily="18" charset="0"/>
                            </a:rPr>
                          </m:ctrlPr>
                        </m:dPr>
                        <m:e>
                          <m:r>
                            <a:rPr lang="en-US" altLang="ja-JP" sz="3600" b="0" i="1" smtClean="0">
                              <a:solidFill>
                                <a:schemeClr val="accent1">
                                  <a:lumMod val="75000"/>
                                </a:schemeClr>
                              </a:solidFill>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𝑥</m:t>
                          </m:r>
                        </m:e>
                      </m:d>
                      <m:r>
                        <a:rPr lang="en-US" altLang="ja-JP" sz="3600" b="0" i="1" smtClean="0">
                          <a:latin typeface="Cambria Math" panose="02040503050406030204" pitchFamily="18" charset="0"/>
                        </a:rPr>
                        <m:t>=</m:t>
                      </m:r>
                      <m:d>
                        <m:dPr>
                          <m:ctrlPr>
                            <a:rPr lang="en-US" altLang="ja-JP" sz="3600" b="0" i="1" smtClean="0">
                              <a:latin typeface="Cambria Math" panose="02040503050406030204" pitchFamily="18" charset="0"/>
                            </a:rPr>
                          </m:ctrlPr>
                        </m:dPr>
                        <m:e>
                          <m:f>
                            <m:fPr>
                              <m:type m:val="noBar"/>
                              <m:ctrlPr>
                                <a:rPr lang="en-US" altLang="ja-JP" sz="3600" b="0" i="1" smtClean="0">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𝑥</m:t>
                              </m:r>
                            </m:den>
                          </m:f>
                        </m:e>
                      </m:d>
                      <m:sSup>
                        <m:sSupPr>
                          <m:ctrlPr>
                            <a:rPr lang="en-US" altLang="ja-JP" sz="3600" b="0" i="1" smtClean="0">
                              <a:latin typeface="Cambria Math" panose="02040503050406030204" pitchFamily="18" charset="0"/>
                            </a:rPr>
                          </m:ctrlPr>
                        </m:sSupPr>
                        <m:e>
                          <m:r>
                            <a:rPr lang="en-US" altLang="ja-JP" sz="3600" i="1">
                              <a:latin typeface="Cambria Math" panose="02040503050406030204" pitchFamily="18" charset="0"/>
                            </a:rPr>
                            <m:t>𝑝</m:t>
                          </m:r>
                        </m:e>
                        <m:sup>
                          <m:r>
                            <a:rPr lang="en-US" altLang="ja-JP" sz="3600" b="0" i="1" smtClean="0">
                              <a:latin typeface="Cambria Math" panose="02040503050406030204" pitchFamily="18" charset="0"/>
                            </a:rPr>
                            <m:t>𝑥</m:t>
                          </m:r>
                        </m:sup>
                      </m:sSup>
                      <m:sSup>
                        <m:sSupPr>
                          <m:ctrlPr>
                            <a:rPr lang="en-US" altLang="ja-JP" sz="3600" b="0" i="1" smtClean="0">
                              <a:latin typeface="Cambria Math" panose="02040503050406030204" pitchFamily="18" charset="0"/>
                            </a:rPr>
                          </m:ctrlPr>
                        </m:sSupP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𝑝</m:t>
                          </m:r>
                          <m:r>
                            <a:rPr lang="en-US" altLang="ja-JP" sz="3600" b="0" i="1" smtClean="0">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𝑥</m:t>
                          </m:r>
                        </m:sup>
                      </m:sSup>
                    </m:oMath>
                  </m:oMathPara>
                </a14:m>
                <a:endParaRPr lang="ja-JP" altLang="en-US" sz="3200" dirty="0"/>
              </a:p>
            </p:txBody>
          </p:sp>
        </mc:Choice>
        <mc:Fallback xmlns="">
          <p:sp>
            <p:nvSpPr>
              <p:cNvPr id="11" name="正方形/長方形 10">
                <a:extLst>
                  <a:ext uri="{FF2B5EF4-FFF2-40B4-BE49-F238E27FC236}">
                    <a16:creationId xmlns:a16="http://schemas.microsoft.com/office/drawing/2014/main" id="{E1DA63B9-4B8A-F74E-BEFF-69F5E1CD0525}"/>
                  </a:ext>
                </a:extLst>
              </p:cNvPr>
              <p:cNvSpPr>
                <a:spLocks noRot="1" noChangeAspect="1" noMove="1" noResize="1" noEditPoints="1" noAdjustHandles="1" noChangeArrowheads="1" noChangeShapeType="1" noTextEdit="1"/>
              </p:cNvSpPr>
              <p:nvPr/>
            </p:nvSpPr>
            <p:spPr>
              <a:xfrm>
                <a:off x="316055" y="2812157"/>
                <a:ext cx="5725157" cy="1041119"/>
              </a:xfrm>
              <a:prstGeom prst="rect">
                <a:avLst/>
              </a:prstGeom>
              <a:blipFill>
                <a:blip r:embed="rId2"/>
                <a:stretch>
                  <a:fillRect b="-48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7FF4A72-E73E-3840-AB83-268C4C46D58B}"/>
                  </a:ext>
                </a:extLst>
              </p:cNvPr>
              <p:cNvSpPr/>
              <p:nvPr/>
            </p:nvSpPr>
            <p:spPr>
              <a:xfrm>
                <a:off x="517487" y="5807274"/>
                <a:ext cx="5322291" cy="461665"/>
              </a:xfrm>
              <a:prstGeom prst="rect">
                <a:avLst/>
              </a:prstGeom>
            </p:spPr>
            <p:txBody>
              <a:bodyPr wrap="none">
                <a:spAutoFit/>
              </a:bodyPr>
              <a:lstStyle/>
              <a:p>
                <a:r>
                  <a:rPr lang="ja-JP" altLang="en-US" sz="2400">
                    <a:solidFill>
                      <a:schemeClr val="bg1">
                        <a:lumMod val="50000"/>
                      </a:schemeClr>
                    </a:solidFill>
                  </a:rPr>
                  <a:t>二項</a:t>
                </a:r>
                <a:r>
                  <a:rPr lang="ja-JP" altLang="en-US" sz="2400" dirty="0">
                    <a:solidFill>
                      <a:schemeClr val="bg1">
                        <a:lumMod val="50000"/>
                      </a:schemeClr>
                    </a:solidFill>
                  </a:rPr>
                  <a:t>分布の確率</a:t>
                </a:r>
                <a:r>
                  <a:rPr lang="ja-JP" altLang="en-US" sz="2400">
                    <a:solidFill>
                      <a:schemeClr val="bg1">
                        <a:lumMod val="50000"/>
                      </a:schemeClr>
                    </a:solidFill>
                  </a:rPr>
                  <a:t>質量関数</a:t>
                </a:r>
                <a:r>
                  <a:rPr lang="en-US" altLang="ja-JP" sz="2400" dirty="0">
                    <a:solidFill>
                      <a:schemeClr val="bg1">
                        <a:lumMod val="50000"/>
                      </a:schemeClr>
                    </a:solidFill>
                  </a:rPr>
                  <a:t>(</a:t>
                </a:r>
                <a14:m>
                  <m:oMath xmlns:m="http://schemas.openxmlformats.org/officeDocument/2006/math">
                    <m:r>
                      <m:rPr>
                        <m:sty m:val="p"/>
                      </m:rPr>
                      <a:rPr lang="en-US" altLang="ja-JP" sz="2400" smtClean="0">
                        <a:solidFill>
                          <a:schemeClr val="bg1">
                            <a:lumMod val="50000"/>
                          </a:schemeClr>
                        </a:solidFill>
                        <a:latin typeface="Cambria Math" panose="02040503050406030204" pitchFamily="18" charset="0"/>
                      </a:rPr>
                      <m:t>PMF</m:t>
                    </m:r>
                  </m:oMath>
                </a14:m>
                <a:r>
                  <a:rPr lang="en-US" altLang="ja-JP" sz="2400" dirty="0">
                    <a:solidFill>
                      <a:schemeClr val="bg1">
                        <a:lumMod val="50000"/>
                      </a:schemeClr>
                    </a:solidFill>
                  </a:rPr>
                  <a:t>)</a:t>
                </a:r>
                <a:r>
                  <a:rPr lang="ja-JP" altLang="en-US" sz="2400">
                    <a:solidFill>
                      <a:schemeClr val="bg1">
                        <a:lumMod val="50000"/>
                      </a:schemeClr>
                    </a:solidFill>
                  </a:rPr>
                  <a:t>と呼ぶ</a:t>
                </a:r>
                <a:endParaRPr lang="ja-JP" altLang="en-US" sz="2400" dirty="0">
                  <a:solidFill>
                    <a:schemeClr val="bg1">
                      <a:lumMod val="50000"/>
                    </a:schemeClr>
                  </a:solidFill>
                </a:endParaRPr>
              </a:p>
            </p:txBody>
          </p:sp>
        </mc:Choice>
        <mc:Fallback xmlns="">
          <p:sp>
            <p:nvSpPr>
              <p:cNvPr id="15" name="正方形/長方形 14">
                <a:extLst>
                  <a:ext uri="{FF2B5EF4-FFF2-40B4-BE49-F238E27FC236}">
                    <a16:creationId xmlns:a16="http://schemas.microsoft.com/office/drawing/2014/main" id="{97FF4A72-E73E-3840-AB83-268C4C46D58B}"/>
                  </a:ext>
                </a:extLst>
              </p:cNvPr>
              <p:cNvSpPr>
                <a:spLocks noRot="1" noChangeAspect="1" noMove="1" noResize="1" noEditPoints="1" noAdjustHandles="1" noChangeArrowheads="1" noChangeShapeType="1" noTextEdit="1"/>
              </p:cNvSpPr>
              <p:nvPr/>
            </p:nvSpPr>
            <p:spPr>
              <a:xfrm>
                <a:off x="517487" y="5807274"/>
                <a:ext cx="5322291" cy="461665"/>
              </a:xfrm>
              <a:prstGeom prst="rect">
                <a:avLst/>
              </a:prstGeom>
              <a:blipFill>
                <a:blip r:embed="rId3"/>
                <a:stretch>
                  <a:fillRect l="-1667" t="-7895" r="-714"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1BFE51A5-F694-4749-BC15-4156C249B91D}"/>
                  </a:ext>
                </a:extLst>
              </p:cNvPr>
              <p:cNvSpPr/>
              <p:nvPr/>
            </p:nvSpPr>
            <p:spPr>
              <a:xfrm>
                <a:off x="785873" y="4128705"/>
                <a:ext cx="1709122"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𝒏</m:t>
                    </m:r>
                  </m:oMath>
                </a14:m>
                <a:r>
                  <a:rPr lang="en-US" altLang="ja-JP" sz="2400" b="1" dirty="0"/>
                  <a:t>:</a:t>
                </a:r>
                <a:r>
                  <a:rPr lang="ja-JP" altLang="en-US" sz="2400" b="1" dirty="0"/>
                  <a:t>試行回数</a:t>
                </a:r>
              </a:p>
            </p:txBody>
          </p:sp>
        </mc:Choice>
        <mc:Fallback xmlns="">
          <p:sp>
            <p:nvSpPr>
              <p:cNvPr id="16" name="正方形/長方形 15">
                <a:extLst>
                  <a:ext uri="{FF2B5EF4-FFF2-40B4-BE49-F238E27FC236}">
                    <a16:creationId xmlns:a16="http://schemas.microsoft.com/office/drawing/2014/main" id="{1BFE51A5-F694-4749-BC15-4156C249B91D}"/>
                  </a:ext>
                </a:extLst>
              </p:cNvPr>
              <p:cNvSpPr>
                <a:spLocks noRot="1" noChangeAspect="1" noMove="1" noResize="1" noEditPoints="1" noAdjustHandles="1" noChangeArrowheads="1" noChangeShapeType="1" noTextEdit="1"/>
              </p:cNvSpPr>
              <p:nvPr/>
            </p:nvSpPr>
            <p:spPr>
              <a:xfrm>
                <a:off x="785873" y="4128705"/>
                <a:ext cx="1709122" cy="461665"/>
              </a:xfrm>
              <a:prstGeom prst="rect">
                <a:avLst/>
              </a:prstGeom>
              <a:blipFill>
                <a:blip r:embed="rId4"/>
                <a:stretch>
                  <a:fillRect t="-8108" r="-444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6A1D04C9-7914-0B47-9ABE-1F5A019D54A3}"/>
                  </a:ext>
                </a:extLst>
              </p:cNvPr>
              <p:cNvSpPr/>
              <p:nvPr/>
            </p:nvSpPr>
            <p:spPr>
              <a:xfrm>
                <a:off x="2602695" y="4110943"/>
                <a:ext cx="2303836"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𝒙</m:t>
                    </m:r>
                  </m:oMath>
                </a14:m>
                <a:r>
                  <a:rPr lang="en-US" altLang="ja-JP" sz="2400" b="1" dirty="0"/>
                  <a:t>:</a:t>
                </a:r>
                <a:r>
                  <a:rPr lang="ja-JP" altLang="en-US" sz="2400" b="1"/>
                  <a:t>成功する回数</a:t>
                </a:r>
                <a:endParaRPr lang="ja-JP" altLang="en-US" sz="2400" b="1" dirty="0"/>
              </a:p>
            </p:txBody>
          </p:sp>
        </mc:Choice>
        <mc:Fallback xmlns="">
          <p:sp>
            <p:nvSpPr>
              <p:cNvPr id="17" name="正方形/長方形 16">
                <a:extLst>
                  <a:ext uri="{FF2B5EF4-FFF2-40B4-BE49-F238E27FC236}">
                    <a16:creationId xmlns:a16="http://schemas.microsoft.com/office/drawing/2014/main" id="{6A1D04C9-7914-0B47-9ABE-1F5A019D54A3}"/>
                  </a:ext>
                </a:extLst>
              </p:cNvPr>
              <p:cNvSpPr>
                <a:spLocks noRot="1" noChangeAspect="1" noMove="1" noResize="1" noEditPoints="1" noAdjustHandles="1" noChangeArrowheads="1" noChangeShapeType="1" noTextEdit="1"/>
              </p:cNvSpPr>
              <p:nvPr/>
            </p:nvSpPr>
            <p:spPr>
              <a:xfrm>
                <a:off x="2602695" y="4110943"/>
                <a:ext cx="2303836" cy="461665"/>
              </a:xfrm>
              <a:prstGeom prst="rect">
                <a:avLst/>
              </a:prstGeom>
              <a:blipFill>
                <a:blip r:embed="rId5"/>
                <a:stretch>
                  <a:fillRect t="-13889" r="-3297"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31C992D6-A060-054F-8470-64271B310E74}"/>
                  </a:ext>
                </a:extLst>
              </p:cNvPr>
              <p:cNvSpPr/>
              <p:nvPr/>
            </p:nvSpPr>
            <p:spPr>
              <a:xfrm>
                <a:off x="785873" y="4830275"/>
                <a:ext cx="4150495" cy="461665"/>
              </a:xfrm>
              <a:prstGeom prst="rect">
                <a:avLst/>
              </a:prstGeom>
            </p:spPr>
            <p:txBody>
              <a:bodyPr wrap="none">
                <a:spAutoFit/>
              </a:bodyPr>
              <a:lstStyle/>
              <a:p>
                <a14:m>
                  <m:oMath xmlns:m="http://schemas.openxmlformats.org/officeDocument/2006/math">
                    <m:r>
                      <a:rPr lang="en-US" altLang="ja-JP" sz="2400" b="1" i="1" smtClean="0">
                        <a:latin typeface="Cambria Math" panose="02040503050406030204" pitchFamily="18" charset="0"/>
                      </a:rPr>
                      <m:t>𝒑</m:t>
                    </m:r>
                    <m:r>
                      <a:rPr lang="en-US" altLang="ja-JP" sz="2400" b="1" i="0" smtClean="0">
                        <a:latin typeface="Cambria Math" panose="02040503050406030204" pitchFamily="18" charset="0"/>
                      </a:rPr>
                      <m:t>:</m:t>
                    </m:r>
                  </m:oMath>
                </a14:m>
                <a:r>
                  <a:rPr lang="ja-JP" altLang="en-US" sz="2400" b="1" dirty="0"/>
                  <a:t>１回の</a:t>
                </a:r>
                <a:r>
                  <a:rPr lang="ja-JP" altLang="en-US" sz="2400" b="1"/>
                  <a:t>試行で成功する確率</a:t>
                </a:r>
                <a:endParaRPr lang="ja-JP" altLang="en-US" sz="2400" b="1" dirty="0"/>
              </a:p>
            </p:txBody>
          </p:sp>
        </mc:Choice>
        <mc:Fallback xmlns="">
          <p:sp>
            <p:nvSpPr>
              <p:cNvPr id="18" name="正方形/長方形 17">
                <a:extLst>
                  <a:ext uri="{FF2B5EF4-FFF2-40B4-BE49-F238E27FC236}">
                    <a16:creationId xmlns:a16="http://schemas.microsoft.com/office/drawing/2014/main" id="{31C992D6-A060-054F-8470-64271B310E74}"/>
                  </a:ext>
                </a:extLst>
              </p:cNvPr>
              <p:cNvSpPr>
                <a:spLocks noRot="1" noChangeAspect="1" noMove="1" noResize="1" noEditPoints="1" noAdjustHandles="1" noChangeArrowheads="1" noChangeShapeType="1" noTextEdit="1"/>
              </p:cNvSpPr>
              <p:nvPr/>
            </p:nvSpPr>
            <p:spPr>
              <a:xfrm>
                <a:off x="785873" y="4830275"/>
                <a:ext cx="4150495" cy="461665"/>
              </a:xfrm>
              <a:prstGeom prst="rect">
                <a:avLst/>
              </a:prstGeom>
              <a:blipFill>
                <a:blip r:embed="rId6"/>
                <a:stretch>
                  <a:fillRect l="-305" t="-7895" r="-1220"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658E81D-EAD1-5443-932D-B27BCD932FFC}"/>
                  </a:ext>
                </a:extLst>
              </p:cNvPr>
              <p:cNvSpPr txBox="1"/>
              <p:nvPr/>
            </p:nvSpPr>
            <p:spPr>
              <a:xfrm>
                <a:off x="98612" y="1517072"/>
                <a:ext cx="11685891" cy="523220"/>
              </a:xfrm>
              <a:prstGeom prst="rect">
                <a:avLst/>
              </a:prstGeom>
              <a:noFill/>
            </p:spPr>
            <p:txBody>
              <a:bodyPr wrap="none" rtlCol="0">
                <a:spAutoFit/>
              </a:bodyPr>
              <a:lstStyle/>
              <a:p>
                <a:r>
                  <a:rPr kumimoji="1" lang="ja-JP" altLang="en-US" sz="2800"/>
                  <a:t>成功</a:t>
                </a:r>
                <a:r>
                  <a:rPr kumimoji="1" lang="en-US" altLang="ja-JP" sz="2800" dirty="0"/>
                  <a:t>(</a:t>
                </a:r>
                <a:r>
                  <a:rPr lang="ja-JP" altLang="en-US" sz="2800"/>
                  <a:t>確率</a:t>
                </a:r>
                <a14:m>
                  <m:oMath xmlns:m="http://schemas.openxmlformats.org/officeDocument/2006/math">
                    <m:r>
                      <a:rPr lang="en-US" altLang="ja-JP" sz="2800" i="1">
                        <a:latin typeface="Cambria Math" panose="02040503050406030204" pitchFamily="18" charset="0"/>
                      </a:rPr>
                      <m:t>𝑝</m:t>
                    </m:r>
                  </m:oMath>
                </a14:m>
                <a:r>
                  <a:rPr kumimoji="1" lang="en-US" altLang="ja-JP" sz="2800" dirty="0"/>
                  <a:t>)</a:t>
                </a:r>
                <a:r>
                  <a:rPr kumimoji="1" lang="ja-JP" altLang="en-US" sz="2800"/>
                  <a:t>または失敗</a:t>
                </a:r>
                <a:r>
                  <a:rPr kumimoji="1" lang="en-US" altLang="ja-JP" sz="2800" dirty="0"/>
                  <a:t>(</a:t>
                </a:r>
                <a:r>
                  <a:rPr lang="ja-JP" altLang="en-US" sz="2800"/>
                  <a:t>確率</a:t>
                </a:r>
                <a14:m>
                  <m:oMath xmlns:m="http://schemas.openxmlformats.org/officeDocument/2006/math">
                    <m:r>
                      <a:rPr lang="en-US" altLang="ja-JP" sz="2800" b="0" i="0" smtClean="0">
                        <a:latin typeface="Cambria Math" panose="02040503050406030204" pitchFamily="18" charset="0"/>
                      </a:rPr>
                      <m:t>1−</m:t>
                    </m:r>
                    <m:r>
                      <a:rPr lang="en-US" altLang="ja-JP" sz="2800" i="1">
                        <a:latin typeface="Cambria Math" panose="02040503050406030204" pitchFamily="18" charset="0"/>
                      </a:rPr>
                      <m:t>𝑝</m:t>
                    </m:r>
                  </m:oMath>
                </a14:m>
                <a:r>
                  <a:rPr kumimoji="1" lang="en-US" altLang="ja-JP" sz="2800" dirty="0"/>
                  <a:t>)</a:t>
                </a:r>
                <a:r>
                  <a:rPr kumimoji="1" lang="ja-JP" altLang="en-US" sz="2800"/>
                  <a:t>のどちらかになる試行を</a:t>
                </a:r>
                <a14:m>
                  <m:oMath xmlns:m="http://schemas.openxmlformats.org/officeDocument/2006/math">
                    <m:r>
                      <a:rPr lang="en-US" altLang="ja-JP" sz="2800" b="0" i="1" smtClean="0">
                        <a:latin typeface="Cambria Math" panose="02040503050406030204" pitchFamily="18" charset="0"/>
                      </a:rPr>
                      <m:t>𝑛</m:t>
                    </m:r>
                  </m:oMath>
                </a14:m>
                <a:r>
                  <a:rPr kumimoji="1" lang="ja-JP" altLang="en-US" sz="2800"/>
                  <a:t>回繰り返す</a:t>
                </a:r>
              </a:p>
            </p:txBody>
          </p:sp>
        </mc:Choice>
        <mc:Fallback xmlns="">
          <p:sp>
            <p:nvSpPr>
              <p:cNvPr id="19" name="テキスト ボックス 18">
                <a:extLst>
                  <a:ext uri="{FF2B5EF4-FFF2-40B4-BE49-F238E27FC236}">
                    <a16:creationId xmlns:a16="http://schemas.microsoft.com/office/drawing/2014/main" id="{9658E81D-EAD1-5443-932D-B27BCD932FFC}"/>
                  </a:ext>
                </a:extLst>
              </p:cNvPr>
              <p:cNvSpPr txBox="1">
                <a:spLocks noRot="1" noChangeAspect="1" noMove="1" noResize="1" noEditPoints="1" noAdjustHandles="1" noChangeArrowheads="1" noChangeShapeType="1" noTextEdit="1"/>
              </p:cNvSpPr>
              <p:nvPr/>
            </p:nvSpPr>
            <p:spPr>
              <a:xfrm>
                <a:off x="98612" y="1517072"/>
                <a:ext cx="11685891" cy="523220"/>
              </a:xfrm>
              <a:prstGeom prst="rect">
                <a:avLst/>
              </a:prstGeom>
              <a:blipFill>
                <a:blip r:embed="rId7"/>
                <a:stretch>
                  <a:fillRect l="-977" t="-9302" r="-109"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DF2134D-0113-6F4D-8909-0DA190080F5E}"/>
                  </a:ext>
                </a:extLst>
              </p:cNvPr>
              <p:cNvSpPr txBox="1"/>
              <p:nvPr/>
            </p:nvSpPr>
            <p:spPr>
              <a:xfrm>
                <a:off x="98612" y="2040291"/>
                <a:ext cx="6704079"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rPr>
                      <m:t>𝑛</m:t>
                    </m:r>
                  </m:oMath>
                </a14:m>
                <a:r>
                  <a:rPr lang="ja-JP" altLang="en-US" sz="2800"/>
                  <a:t>回中，</a:t>
                </a:r>
                <a14:m>
                  <m:oMath xmlns:m="http://schemas.openxmlformats.org/officeDocument/2006/math">
                    <m:r>
                      <a:rPr lang="en-US" altLang="ja-JP" sz="2800" b="0" i="1" smtClean="0">
                        <a:latin typeface="Cambria Math" panose="02040503050406030204" pitchFamily="18" charset="0"/>
                      </a:rPr>
                      <m:t>𝑥</m:t>
                    </m:r>
                  </m:oMath>
                </a14:m>
                <a:r>
                  <a:rPr kumimoji="1" lang="ja-JP" altLang="en-US" sz="2800"/>
                  <a:t>回成功する確率</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solidFill>
                              <a:schemeClr val="accent1">
                                <a:lumMod val="75000"/>
                              </a:schemeClr>
                            </a:solidFill>
                            <a:latin typeface="Cambria Math" panose="02040503050406030204" pitchFamily="18" charset="0"/>
                          </a:rPr>
                          <m:t>𝑛</m:t>
                        </m:r>
                        <m:r>
                          <a:rPr lang="en-US" altLang="ja-JP" sz="2800" i="1">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𝑥</m:t>
                        </m:r>
                      </m:e>
                    </m:d>
                  </m:oMath>
                </a14:m>
                <a:r>
                  <a:rPr kumimoji="1" lang="ja-JP" altLang="en-US" sz="2800"/>
                  <a:t>を求める</a:t>
                </a:r>
              </a:p>
            </p:txBody>
          </p:sp>
        </mc:Choice>
        <mc:Fallback xmlns="">
          <p:sp>
            <p:nvSpPr>
              <p:cNvPr id="22" name="テキスト ボックス 21">
                <a:extLst>
                  <a:ext uri="{FF2B5EF4-FFF2-40B4-BE49-F238E27FC236}">
                    <a16:creationId xmlns:a16="http://schemas.microsoft.com/office/drawing/2014/main" id="{DDF2134D-0113-6F4D-8909-0DA190080F5E}"/>
                  </a:ext>
                </a:extLst>
              </p:cNvPr>
              <p:cNvSpPr txBox="1">
                <a:spLocks noRot="1" noChangeAspect="1" noMove="1" noResize="1" noEditPoints="1" noAdjustHandles="1" noChangeArrowheads="1" noChangeShapeType="1" noTextEdit="1"/>
              </p:cNvSpPr>
              <p:nvPr/>
            </p:nvSpPr>
            <p:spPr>
              <a:xfrm>
                <a:off x="98612" y="2040291"/>
                <a:ext cx="6704079" cy="523220"/>
              </a:xfrm>
              <a:prstGeom prst="rect">
                <a:avLst/>
              </a:prstGeom>
              <a:blipFill>
                <a:blip r:embed="rId8"/>
                <a:stretch>
                  <a:fillRect t="-11905" r="-756" b="-30952"/>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32834D24-8E75-564F-8B45-312A3BF593E4}"/>
              </a:ext>
            </a:extLst>
          </p:cNvPr>
          <p:cNvPicPr>
            <a:picLocks noChangeAspect="1"/>
          </p:cNvPicPr>
          <p:nvPr/>
        </p:nvPicPr>
        <p:blipFill rotWithShape="1">
          <a:blip r:embed="rId9"/>
          <a:srcRect l="4629" t="9957" r="8122" b="3671"/>
          <a:stretch/>
        </p:blipFill>
        <p:spPr>
          <a:xfrm>
            <a:off x="7409612" y="3443078"/>
            <a:ext cx="4466333" cy="2947645"/>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5388D3E-6524-3947-A13A-3B4D92E4C2B2}"/>
                  </a:ext>
                </a:extLst>
              </p:cNvPr>
              <p:cNvSpPr txBox="1"/>
              <p:nvPr/>
            </p:nvSpPr>
            <p:spPr>
              <a:xfrm>
                <a:off x="7427231" y="2737529"/>
                <a:ext cx="234989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=10,</m:t>
                      </m:r>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D5388D3E-6524-3947-A13A-3B4D92E4C2B2}"/>
                  </a:ext>
                </a:extLst>
              </p:cNvPr>
              <p:cNvSpPr txBox="1">
                <a:spLocks noRot="1" noChangeAspect="1" noMove="1" noResize="1" noEditPoints="1" noAdjustHandles="1" noChangeArrowheads="1" noChangeShapeType="1" noTextEdit="1"/>
              </p:cNvSpPr>
              <p:nvPr/>
            </p:nvSpPr>
            <p:spPr>
              <a:xfrm>
                <a:off x="7427231" y="2737529"/>
                <a:ext cx="2349899" cy="691471"/>
              </a:xfrm>
              <a:prstGeom prst="rect">
                <a:avLst/>
              </a:prstGeom>
              <a:blipFill>
                <a:blip r:embed="rId10"/>
                <a:stretch>
                  <a:fillRect t="-1852" b="-12963"/>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A068C5D3-FCFB-1A4A-A913-DB08ECAF2F88}"/>
              </a:ext>
            </a:extLst>
          </p:cNvPr>
          <p:cNvSpPr txBox="1"/>
          <p:nvPr/>
        </p:nvSpPr>
        <p:spPr>
          <a:xfrm>
            <a:off x="9526046" y="2956517"/>
            <a:ext cx="2349899" cy="400110"/>
          </a:xfrm>
          <a:prstGeom prst="rect">
            <a:avLst/>
          </a:prstGeom>
          <a:noFill/>
        </p:spPr>
        <p:txBody>
          <a:bodyPr wrap="square" rtlCol="0">
            <a:spAutoFit/>
          </a:bodyPr>
          <a:lstStyle/>
          <a:p>
            <a:r>
              <a:rPr lang="ja-JP" altLang="en-US" sz="2000" b="1" dirty="0"/>
              <a:t>の</a:t>
            </a:r>
            <a:r>
              <a:rPr lang="ja-JP" altLang="en-US" sz="2000" b="1"/>
              <a:t>ときの確率分布</a:t>
            </a:r>
            <a:endParaRPr kumimoji="1" lang="ja-JP" altLang="en-US" sz="2000" b="1" dirty="0"/>
          </a:p>
        </p:txBody>
      </p: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1B4DE923-E154-DA4F-A177-DCF5F7611E0A}"/>
                  </a:ext>
                </a:extLst>
              </p:cNvPr>
              <p:cNvSpPr/>
              <p:nvPr/>
            </p:nvSpPr>
            <p:spPr>
              <a:xfrm>
                <a:off x="8820909" y="6318350"/>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30" name="正方形/長方形 29">
                <a:extLst>
                  <a:ext uri="{FF2B5EF4-FFF2-40B4-BE49-F238E27FC236}">
                    <a16:creationId xmlns:a16="http://schemas.microsoft.com/office/drawing/2014/main" id="{1B4DE923-E154-DA4F-A177-DCF5F7611E0A}"/>
                  </a:ext>
                </a:extLst>
              </p:cNvPr>
              <p:cNvSpPr>
                <a:spLocks noRot="1" noChangeAspect="1" noMove="1" noResize="1" noEditPoints="1" noAdjustHandles="1" noChangeArrowheads="1" noChangeShapeType="1" noTextEdit="1"/>
              </p:cNvSpPr>
              <p:nvPr/>
            </p:nvSpPr>
            <p:spPr>
              <a:xfrm>
                <a:off x="8820909" y="6318350"/>
                <a:ext cx="1681871" cy="461665"/>
              </a:xfrm>
              <a:prstGeom prst="rect">
                <a:avLst/>
              </a:prstGeom>
              <a:blipFill>
                <a:blip r:embed="rId11"/>
                <a:stretch>
                  <a:fillRect l="-6015" t="-108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A7B99B14-A156-CD41-ABCA-9DF38F5FC995}"/>
                  </a:ext>
                </a:extLst>
              </p:cNvPr>
              <p:cNvSpPr/>
              <p:nvPr/>
            </p:nvSpPr>
            <p:spPr>
              <a:xfrm rot="16200000">
                <a:off x="6008714" y="4463060"/>
                <a:ext cx="2165208" cy="523220"/>
              </a:xfrm>
              <a:prstGeom prst="rect">
                <a:avLst/>
              </a:prstGeom>
            </p:spPr>
            <p:txBody>
              <a:bodyPr wrap="none">
                <a:spAutoFit/>
              </a:bodyPr>
              <a:lstStyle/>
              <a:p>
                <a:r>
                  <a:rPr lang="ja-JP" altLang="en-US" sz="2800"/>
                  <a:t>確率</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10</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e>
                    </m:d>
                  </m:oMath>
                </a14:m>
                <a:endParaRPr lang="ja-JP" altLang="en-US" sz="2800"/>
              </a:p>
            </p:txBody>
          </p:sp>
        </mc:Choice>
        <mc:Fallback xmlns="">
          <p:sp>
            <p:nvSpPr>
              <p:cNvPr id="31" name="正方形/長方形 30">
                <a:extLst>
                  <a:ext uri="{FF2B5EF4-FFF2-40B4-BE49-F238E27FC236}">
                    <a16:creationId xmlns:a16="http://schemas.microsoft.com/office/drawing/2014/main" id="{A7B99B14-A156-CD41-ABCA-9DF38F5FC995}"/>
                  </a:ext>
                </a:extLst>
              </p:cNvPr>
              <p:cNvSpPr>
                <a:spLocks noRot="1" noChangeAspect="1" noMove="1" noResize="1" noEditPoints="1" noAdjustHandles="1" noChangeArrowheads="1" noChangeShapeType="1" noTextEdit="1"/>
              </p:cNvSpPr>
              <p:nvPr/>
            </p:nvSpPr>
            <p:spPr>
              <a:xfrm rot="16200000">
                <a:off x="6008714" y="4463060"/>
                <a:ext cx="2165208" cy="523220"/>
              </a:xfrm>
              <a:prstGeom prst="rect">
                <a:avLst/>
              </a:prstGeom>
              <a:blipFill>
                <a:blip r:embed="rId12"/>
                <a:stretch>
                  <a:fillRect l="-11905" r="-30952" b="-5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325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98612" y="1450695"/>
            <a:ext cx="10142818" cy="191627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28600" y="2235732"/>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28600" y="2235732"/>
                <a:ext cx="6591144" cy="963212"/>
              </a:xfrm>
              <a:prstGeom prst="rect">
                <a:avLst/>
              </a:prstGeom>
              <a:blipFill>
                <a:blip r:embed="rId2"/>
                <a:stretch>
                  <a:fillRect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64512FF-EAB3-47DE-9788-1CDE7D48F856}"/>
                  </a:ext>
                </a:extLst>
              </p:cNvPr>
              <p:cNvSpPr/>
              <p:nvPr/>
            </p:nvSpPr>
            <p:spPr>
              <a:xfrm>
                <a:off x="228600" y="1712512"/>
                <a:ext cx="6017998" cy="523220"/>
              </a:xfrm>
              <a:prstGeom prst="rect">
                <a:avLst/>
              </a:prstGeom>
            </p:spPr>
            <p:txBody>
              <a:bodyPr wrap="square">
                <a:spAutoFit/>
              </a:bodyPr>
              <a:lstStyle/>
              <a:p>
                <a:r>
                  <a:rPr lang="ja-JP" altLang="en-US" sz="2800" b="1" dirty="0"/>
                  <a:t>二項分布の確率</a:t>
                </a:r>
                <a:r>
                  <a:rPr lang="ja-JP" altLang="en-US" sz="2800" b="1"/>
                  <a:t>質量関数</a:t>
                </a:r>
                <a:r>
                  <a:rPr lang="en-US" altLang="ja-JP" sz="2800" b="1" dirty="0"/>
                  <a:t>(</a:t>
                </a:r>
                <a14:m>
                  <m:oMath xmlns:m="http://schemas.openxmlformats.org/officeDocument/2006/math">
                    <m:r>
                      <m:rPr>
                        <m:sty m:val="p"/>
                      </m:rPr>
                      <a:rPr lang="en-US" altLang="ja-JP" sz="2800">
                        <a:latin typeface="Cambria Math" panose="02040503050406030204" pitchFamily="18" charset="0"/>
                      </a:rPr>
                      <m:t>PMF</m:t>
                    </m:r>
                  </m:oMath>
                </a14:m>
                <a:r>
                  <a:rPr lang="en-US" altLang="ja-JP" sz="2800" b="1" dirty="0"/>
                  <a:t>)</a:t>
                </a:r>
                <a:endParaRPr lang="ja-JP" altLang="en-US" sz="2800" b="1" dirty="0"/>
              </a:p>
            </p:txBody>
          </p:sp>
        </mc:Choice>
        <mc:Fallback xmlns="">
          <p:sp>
            <p:nvSpPr>
              <p:cNvPr id="5" name="正方形/長方形 4">
                <a:extLst>
                  <a:ext uri="{FF2B5EF4-FFF2-40B4-BE49-F238E27FC236}">
                    <a16:creationId xmlns:a16="http://schemas.microsoft.com/office/drawing/2014/main" id="{B64512FF-EAB3-47DE-9788-1CDE7D48F856}"/>
                  </a:ext>
                </a:extLst>
              </p:cNvPr>
              <p:cNvSpPr>
                <a:spLocks noRot="1" noChangeAspect="1" noMove="1" noResize="1" noEditPoints="1" noAdjustHandles="1" noChangeArrowheads="1" noChangeShapeType="1" noTextEdit="1"/>
              </p:cNvSpPr>
              <p:nvPr/>
            </p:nvSpPr>
            <p:spPr>
              <a:xfrm>
                <a:off x="228600" y="1712512"/>
                <a:ext cx="6017998" cy="523220"/>
              </a:xfrm>
              <a:prstGeom prst="rect">
                <a:avLst/>
              </a:prstGeom>
              <a:blipFill>
                <a:blip r:embed="rId3"/>
                <a:stretch>
                  <a:fillRect l="-1895"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464300" y="2307604"/>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464300" y="2307604"/>
                <a:ext cx="1589709" cy="369332"/>
              </a:xfrm>
              <a:prstGeom prst="rect">
                <a:avLst/>
              </a:prstGeom>
              <a:blipFill>
                <a:blip r:embed="rId4"/>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791909" y="2302782"/>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a:t>成功する回数</a:t>
                </a:r>
                <a:endParaRPr lang="ja-JP" altLang="en-US" b="1" dirty="0"/>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791909" y="2302782"/>
                <a:ext cx="2667223" cy="369332"/>
              </a:xfrm>
              <a:prstGeom prst="rect">
                <a:avLst/>
              </a:prstGeom>
              <a:blipFill>
                <a:blip r:embed="rId5"/>
                <a:stretch>
                  <a:fillRect t="-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464300" y="2634560"/>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a:t>
                </a:r>
                <a:r>
                  <a:rPr lang="ja-JP" altLang="en-US" b="1"/>
                  <a:t>試行で成功する確率</a:t>
                </a:r>
                <a:endParaRPr lang="ja-JP" altLang="en-US" b="1" dirty="0"/>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464300" y="2634560"/>
                <a:ext cx="4334555" cy="369332"/>
              </a:xfrm>
              <a:prstGeom prst="rect">
                <a:avLst/>
              </a:prstGeom>
              <a:blipFill>
                <a:blip r:embed="rId6"/>
                <a:stretch>
                  <a:fillRect t="-3226" b="-22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271521" y="3635576"/>
                <a:ext cx="7300854"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dirty="0"/>
                  <a:t>が二項分布に従うとき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oMath>
                </a14:m>
                <a:r>
                  <a:rPr kumimoji="1" lang="ja-JP" altLang="en-US" sz="2800" dirty="0"/>
                  <a:t> ・</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oMath>
                </a14:m>
                <a:endParaRPr kumimoji="1" lang="en-US" altLang="ja-JP" sz="28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271521" y="3635576"/>
                <a:ext cx="7300854" cy="954107"/>
              </a:xfrm>
              <a:prstGeom prst="rect">
                <a:avLst/>
              </a:prstGeom>
              <a:blipFill>
                <a:blip r:embed="rId7"/>
                <a:stretch>
                  <a:fillRect l="-1563" t="-526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271521" y="4802665"/>
                <a:ext cx="10471136" cy="1815882"/>
              </a:xfrm>
              <a:prstGeom prst="rect">
                <a:avLst/>
              </a:prstGeom>
            </p:spPr>
            <p:txBody>
              <a:bodyPr wrap="none">
                <a:spAutoFit/>
              </a:bodyPr>
              <a:lstStyle/>
              <a:p>
                <a:r>
                  <a:rPr lang="ja-JP" altLang="en-US" sz="2800" b="1" dirty="0">
                    <a:solidFill>
                      <a:srgbClr val="0070C0"/>
                    </a:solidFill>
                  </a:rPr>
                  <a:t>試行回数</a:t>
                </a:r>
                <a14:m>
                  <m:oMath xmlns:m="http://schemas.openxmlformats.org/officeDocument/2006/math">
                    <m:r>
                      <a:rPr lang="en-US" altLang="ja-JP" sz="2800" b="1" i="1">
                        <a:solidFill>
                          <a:srgbClr val="0070C0"/>
                        </a:solidFill>
                        <a:latin typeface="Cambria Math" panose="02040503050406030204" pitchFamily="18" charset="0"/>
                      </a:rPr>
                      <m:t>𝒏</m:t>
                    </m:r>
                  </m:oMath>
                </a14:m>
                <a:r>
                  <a:rPr lang="ja-JP" altLang="en-US" sz="2800" b="1" dirty="0">
                    <a:solidFill>
                      <a:srgbClr val="0070C0"/>
                    </a:solidFill>
                  </a:rPr>
                  <a:t>がわかっている</a:t>
                </a:r>
                <a:r>
                  <a:rPr lang="ja-JP" altLang="en-US" sz="2800" b="1" dirty="0"/>
                  <a:t>事象のカウントデータとかで使う！！</a:t>
                </a:r>
                <a:endParaRPr lang="en-US" altLang="ja-JP" sz="2800" b="1" dirty="0"/>
              </a:p>
              <a:p>
                <a:r>
                  <a:rPr lang="ja-JP" altLang="en-US" sz="2800" dirty="0"/>
                  <a:t>・コインを</a:t>
                </a:r>
                <a14:m>
                  <m:oMath xmlns:m="http://schemas.openxmlformats.org/officeDocument/2006/math">
                    <m:r>
                      <a:rPr lang="en-US" altLang="ja-JP" sz="2800" b="0" i="1">
                        <a:latin typeface="Cambria Math" panose="02040503050406030204" pitchFamily="18" charset="0"/>
                      </a:rPr>
                      <m:t>𝑛</m:t>
                    </m:r>
                  </m:oMath>
                </a14:m>
                <a:r>
                  <a:rPr lang="ja-JP" altLang="en-US" sz="2800" dirty="0"/>
                  <a:t>回投げて，</a:t>
                </a:r>
                <a14:m>
                  <m:oMath xmlns:m="http://schemas.openxmlformats.org/officeDocument/2006/math">
                    <m:r>
                      <a:rPr lang="en-US" altLang="ja-JP" sz="2800" i="1">
                        <a:latin typeface="Cambria Math" panose="02040503050406030204" pitchFamily="18" charset="0"/>
                      </a:rPr>
                      <m:t>𝑥</m:t>
                    </m:r>
                  </m:oMath>
                </a14:m>
                <a:r>
                  <a:rPr lang="ja-JP" altLang="en-US" sz="2800" dirty="0"/>
                  <a:t>回表がでる確率</a:t>
                </a:r>
                <a:endParaRPr lang="en-US" altLang="ja-JP" sz="2800" dirty="0"/>
              </a:p>
              <a:p>
                <a:r>
                  <a:rPr lang="ja-JP" altLang="en-US" sz="2800" dirty="0"/>
                  <a:t>・さいころを</a:t>
                </a:r>
                <a14:m>
                  <m:oMath xmlns:m="http://schemas.openxmlformats.org/officeDocument/2006/math">
                    <m:r>
                      <a:rPr lang="en-US" altLang="ja-JP" sz="2800" i="1">
                        <a:latin typeface="Cambria Math" panose="02040503050406030204" pitchFamily="18" charset="0"/>
                      </a:rPr>
                      <m:t>𝑛</m:t>
                    </m:r>
                    <m:r>
                      <a:rPr lang="ja-JP" altLang="en-US" sz="2800" i="1" smtClean="0">
                        <a:latin typeface="Cambria Math" panose="02040503050406030204" pitchFamily="18" charset="0"/>
                      </a:rPr>
                      <m:t>回</m:t>
                    </m:r>
                  </m:oMath>
                </a14:m>
                <a:r>
                  <a:rPr lang="ja-JP" altLang="en-US" sz="2800" dirty="0"/>
                  <a:t>投げて，</a:t>
                </a:r>
                <a14:m>
                  <m:oMath xmlns:m="http://schemas.openxmlformats.org/officeDocument/2006/math">
                    <m:r>
                      <a:rPr lang="en-US" altLang="ja-JP" sz="2800" i="1">
                        <a:latin typeface="Cambria Math" panose="02040503050406030204" pitchFamily="18" charset="0"/>
                      </a:rPr>
                      <m:t>𝑥</m:t>
                    </m:r>
                  </m:oMath>
                </a14:m>
                <a:r>
                  <a:rPr lang="ja-JP" altLang="en-US" sz="2800" dirty="0"/>
                  <a:t>回１がでる確率</a:t>
                </a:r>
                <a:endParaRPr lang="en-US" altLang="ja-JP" sz="2800" dirty="0"/>
              </a:p>
              <a:p>
                <a:r>
                  <a:rPr lang="ja-JP" altLang="en-US" sz="2800" dirty="0"/>
                  <a:t>・実験を</a:t>
                </a:r>
                <a14:m>
                  <m:oMath xmlns:m="http://schemas.openxmlformats.org/officeDocument/2006/math">
                    <m:r>
                      <a:rPr lang="en-US" altLang="ja-JP" sz="2800" i="1">
                        <a:latin typeface="Cambria Math" panose="02040503050406030204" pitchFamily="18" charset="0"/>
                      </a:rPr>
                      <m:t>𝑛</m:t>
                    </m:r>
                    <m:r>
                      <a:rPr lang="ja-JP" altLang="en-US" sz="2800" i="1">
                        <a:latin typeface="Cambria Math" panose="02040503050406030204" pitchFamily="18" charset="0"/>
                      </a:rPr>
                      <m:t>回</m:t>
                    </m:r>
                  </m:oMath>
                </a14:m>
                <a:r>
                  <a:rPr lang="ja-JP" altLang="en-US" sz="2800"/>
                  <a:t>試行して，</a:t>
                </a:r>
                <a:r>
                  <a:rPr lang="en-US" altLang="ja-JP" sz="2800" dirty="0"/>
                  <a:t> </a:t>
                </a:r>
                <a14:m>
                  <m:oMath xmlns:m="http://schemas.openxmlformats.org/officeDocument/2006/math">
                    <m:r>
                      <a:rPr lang="en-US" altLang="ja-JP" sz="2800" i="1">
                        <a:latin typeface="Cambria Math" panose="02040503050406030204" pitchFamily="18" charset="0"/>
                      </a:rPr>
                      <m:t>𝑥</m:t>
                    </m:r>
                  </m:oMath>
                </a14:m>
                <a:r>
                  <a:rPr lang="ja-JP" altLang="en-US" sz="2800" dirty="0"/>
                  <a:t>回成功する確率</a:t>
                </a:r>
                <a:endParaRPr lang="en-US" altLang="ja-JP" sz="28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271521" y="4802665"/>
                <a:ext cx="10471136" cy="1815882"/>
              </a:xfrm>
              <a:prstGeom prst="rect">
                <a:avLst/>
              </a:prstGeom>
              <a:blipFill>
                <a:blip r:embed="rId8"/>
                <a:stretch>
                  <a:fillRect l="-1090" t="-3472" r="-242" b="-90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98611" y="1649088"/>
            <a:ext cx="8639881" cy="47802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72522" y="2853179"/>
                <a:ext cx="6651438"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a:solidFill>
                      <a:schemeClr val="accent1">
                        <a:lumMod val="75000"/>
                      </a:schemeClr>
                    </a:solidFill>
                  </a:rPr>
                  <a:t>そもそも１回の試行</a:t>
                </a:r>
                <a:r>
                  <a:rPr lang="ja-JP" altLang="en-US" sz="2400" b="1">
                    <a:solidFill>
                      <a:schemeClr val="accent1">
                        <a:lumMod val="75000"/>
                      </a:schemeClr>
                    </a:solidFill>
                  </a:rPr>
                  <a:t>を</a:t>
                </a:r>
                <a:r>
                  <a:rPr kumimoji="1" lang="ja-JP" altLang="en-US" sz="2400" b="1">
                    <a:solidFill>
                      <a:schemeClr val="accent1">
                        <a:lumMod val="75000"/>
                      </a:schemeClr>
                    </a:solidFill>
                  </a:rPr>
                  <a:t>定義するのが難しい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72522" y="2853179"/>
                <a:ext cx="6651438" cy="1001443"/>
              </a:xfrm>
              <a:blipFill>
                <a:blip r:embed="rId2"/>
                <a:stretch>
                  <a:fillRect l="-1905" t="-10000" b="-7500"/>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220971" y="2945767"/>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605660" y="3934381"/>
                <a:ext cx="7723952" cy="1200329"/>
              </a:xfrm>
              <a:prstGeom prst="rect">
                <a:avLst/>
              </a:prstGeom>
              <a:noFill/>
            </p:spPr>
            <p:txBody>
              <a:bodyPr wrap="square" rtlCol="0">
                <a:spAutoFit/>
              </a:bodyPr>
              <a:lstStyle/>
              <a:p>
                <a:r>
                  <a:rPr kumimoji="1" lang="ja-JP" altLang="en-US" sz="240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試合の中</a:t>
                </a:r>
                <a:r>
                  <a:rPr kumimoji="1" lang="ja-JP" altLang="en-US" sz="2400">
                    <a:solidFill>
                      <a:schemeClr val="accent1">
                        <a:lumMod val="75000"/>
                      </a:schemeClr>
                    </a:solidFill>
                  </a:rPr>
                  <a:t>で</a:t>
                </a:r>
                <a:r>
                  <a:rPr kumimoji="1" lang="ja-JP" altLang="en-US" sz="2400" dirty="0"/>
                  <a:t>ゴールが</a:t>
                </a:r>
                <a14:m>
                  <m:oMath xmlns:m="http://schemas.openxmlformats.org/officeDocument/2006/math">
                    <m:r>
                      <a:rPr lang="en-US" altLang="ja-JP" sz="2400" i="1">
                        <a:latin typeface="Cambria Math" panose="02040503050406030204" pitchFamily="18" charset="0"/>
                      </a:rPr>
                      <m:t>𝑥</m:t>
                    </m:r>
                  </m:oMath>
                </a14:m>
                <a:r>
                  <a:rPr kumimoji="1" lang="ja-JP" altLang="en-US" sz="2400" dirty="0"/>
                  <a:t>回決まる確率？</a:t>
                </a:r>
                <a:endParaRPr kumimoji="1" lang="en-US" altLang="ja-JP" sz="2400" dirty="0"/>
              </a:p>
              <a:p>
                <a:r>
                  <a:rPr kumimoji="1" lang="ja-JP" altLang="en-US" sz="2400" dirty="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日に</a:t>
                </a:r>
                <a:r>
                  <a:rPr kumimoji="1" lang="ja-JP" altLang="en-US" sz="2400" dirty="0"/>
                  <a:t>交通事故が</a:t>
                </a:r>
                <a14:m>
                  <m:oMath xmlns:m="http://schemas.openxmlformats.org/officeDocument/2006/math">
                    <m:r>
                      <a:rPr lang="en-US" altLang="ja-JP" sz="2400" i="1">
                        <a:latin typeface="Cambria Math" panose="02040503050406030204" pitchFamily="18" charset="0"/>
                      </a:rPr>
                      <m:t>𝑥</m:t>
                    </m:r>
                  </m:oMath>
                </a14:m>
                <a:r>
                  <a:rPr lang="ja-JP" altLang="en-US" sz="2400" dirty="0"/>
                  <a:t>回起こる確率？</a:t>
                </a:r>
                <a:endParaRPr lang="en-US" altLang="ja-JP" sz="2400" dirty="0"/>
              </a:p>
              <a:p>
                <a:r>
                  <a:rPr lang="ja-JP" altLang="en-US" sz="2400"/>
                  <a:t>・</a:t>
                </a:r>
                <a:r>
                  <a:rPr lang="en-US" altLang="ja-JP" sz="2400" dirty="0">
                    <a:solidFill>
                      <a:schemeClr val="accent1">
                        <a:lumMod val="75000"/>
                      </a:schemeClr>
                    </a:solidFill>
                  </a:rPr>
                  <a:t>1</a:t>
                </a:r>
                <a:r>
                  <a:rPr lang="ja-JP" altLang="en-US" sz="2400">
                    <a:solidFill>
                      <a:schemeClr val="accent1">
                        <a:lumMod val="75000"/>
                      </a:schemeClr>
                    </a:solidFill>
                  </a:rPr>
                  <a:t>ヶ月に</a:t>
                </a:r>
                <a:r>
                  <a:rPr lang="ja-JP" altLang="en-US" sz="2400"/>
                  <a:t>問い合わせの電話が</a:t>
                </a:r>
                <a14:m>
                  <m:oMath xmlns:m="http://schemas.openxmlformats.org/officeDocument/2006/math">
                    <m:r>
                      <a:rPr lang="en-US" altLang="ja-JP" sz="2400" i="1">
                        <a:latin typeface="Cambria Math" panose="02040503050406030204" pitchFamily="18" charset="0"/>
                      </a:rPr>
                      <m:t>𝑥</m:t>
                    </m:r>
                  </m:oMath>
                </a14:m>
                <a:r>
                  <a:rPr lang="ja-JP" altLang="en-US" sz="2400" dirty="0"/>
                  <a:t>回</a:t>
                </a:r>
                <a:r>
                  <a:rPr lang="ja-JP" altLang="en-US" sz="2400"/>
                  <a:t>来る確率？</a:t>
                </a:r>
                <a:endParaRPr lang="en-US" altLang="ja-JP" sz="24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605660" y="3934381"/>
                <a:ext cx="7723952" cy="1200329"/>
              </a:xfrm>
              <a:prstGeom prst="rect">
                <a:avLst/>
              </a:prstGeom>
              <a:blipFill>
                <a:blip r:embed="rId3"/>
                <a:stretch>
                  <a:fillRect l="-1316" t="-4211" b="-1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371621" y="1903567"/>
                <a:ext cx="7704466" cy="684773"/>
              </a:xfrm>
              <a:prstGeom prst="rect">
                <a:avLst/>
              </a:prstGeom>
            </p:spPr>
            <p:txBody>
              <a:bodyPr wrap="square">
                <a:spAutoFit/>
              </a:bodyPr>
              <a:lstStyle/>
              <a:p>
                <a:r>
                  <a:rPr lang="ja-JP" altLang="en-US" sz="3200" dirty="0"/>
                  <a:t>二</a:t>
                </a:r>
                <a:r>
                  <a:rPr lang="ja-JP" altLang="en-US" sz="3200" b="0" dirty="0"/>
                  <a:t>項分布</a:t>
                </a:r>
                <a:r>
                  <a:rPr lang="en-US" altLang="ja-JP" sz="3200" b="0" dirty="0"/>
                  <a:t> </a:t>
                </a:r>
                <a14:m>
                  <m:oMath xmlns:m="http://schemas.openxmlformats.org/officeDocument/2006/math">
                    <m:r>
                      <a:rPr lang="en-US" altLang="ja-JP" sz="3200" b="0" i="0" smtClean="0">
                        <a:latin typeface="Cambria Math" panose="02040503050406030204" pitchFamily="18" charset="0"/>
                      </a:rPr>
                      <m:t> </m:t>
                    </m:r>
                    <m:r>
                      <a:rPr lang="en-US" altLang="ja-JP" sz="3200" b="0" i="1" smtClean="0">
                        <a:latin typeface="Cambria Math" panose="02040503050406030204" pitchFamily="18" charset="0"/>
                      </a:rPr>
                      <m:t>:</m:t>
                    </m:r>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371621" y="1903567"/>
                <a:ext cx="7704466" cy="684773"/>
              </a:xfrm>
              <a:prstGeom prst="rect">
                <a:avLst/>
              </a:prstGeom>
              <a:blipFill>
                <a:blip r:embed="rId4"/>
                <a:stretch>
                  <a:fillRect l="-1809" t="-3636" b="-1818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1BFFDDE-1038-6A43-9F4C-C5F1AB0948AC}"/>
              </a:ext>
            </a:extLst>
          </p:cNvPr>
          <p:cNvSpPr txBox="1"/>
          <p:nvPr/>
        </p:nvSpPr>
        <p:spPr>
          <a:xfrm>
            <a:off x="199259" y="5526994"/>
            <a:ext cx="8802410" cy="461665"/>
          </a:xfrm>
          <a:prstGeom prst="rect">
            <a:avLst/>
          </a:prstGeom>
          <a:noFill/>
        </p:spPr>
        <p:txBody>
          <a:bodyPr wrap="none" rtlCol="0">
            <a:spAutoFit/>
          </a:bodyPr>
          <a:lstStyle/>
          <a:p>
            <a:r>
              <a:rPr kumimoji="1" lang="ja-JP" altLang="en-US" sz="2400" b="1"/>
              <a:t>でも，</a:t>
            </a:r>
            <a:r>
              <a:rPr kumimoji="1" lang="ja-JP" altLang="en-US" sz="2400" b="1">
                <a:solidFill>
                  <a:schemeClr val="accent1">
                    <a:lumMod val="75000"/>
                  </a:schemeClr>
                </a:solidFill>
              </a:rPr>
              <a:t>ある区間あたりに</a:t>
            </a:r>
            <a:r>
              <a:rPr kumimoji="1" lang="ja-JP" altLang="en-US" sz="2400" b="1"/>
              <a:t>生起する数の期待値は分かっている</a:t>
            </a:r>
          </a:p>
        </p:txBody>
      </p:sp>
      <p:sp>
        <p:nvSpPr>
          <p:cNvPr id="16" name="正方形/長方形 15">
            <a:extLst>
              <a:ext uri="{FF2B5EF4-FFF2-40B4-BE49-F238E27FC236}">
                <a16:creationId xmlns:a16="http://schemas.microsoft.com/office/drawing/2014/main" id="{90EC1D7C-A4D2-D547-82F9-74975BD14B4F}"/>
              </a:ext>
            </a:extLst>
          </p:cNvPr>
          <p:cNvSpPr/>
          <p:nvPr/>
        </p:nvSpPr>
        <p:spPr>
          <a:xfrm>
            <a:off x="9545122" y="3834638"/>
            <a:ext cx="2646878" cy="584775"/>
          </a:xfrm>
          <a:prstGeom prst="rect">
            <a:avLst/>
          </a:prstGeom>
        </p:spPr>
        <p:txBody>
          <a:bodyPr wrap="none">
            <a:spAutoFit/>
          </a:bodyPr>
          <a:lstStyle/>
          <a:p>
            <a:r>
              <a:rPr lang="ja-JP" altLang="en-US" sz="3200" b="1"/>
              <a:t>ポアソン分布</a:t>
            </a:r>
          </a:p>
        </p:txBody>
      </p:sp>
      <p:sp>
        <p:nvSpPr>
          <p:cNvPr id="17" name="矢印: 下 10">
            <a:extLst>
              <a:ext uri="{FF2B5EF4-FFF2-40B4-BE49-F238E27FC236}">
                <a16:creationId xmlns:a16="http://schemas.microsoft.com/office/drawing/2014/main" id="{F3583991-BB10-8140-9A4B-F12F7236822D}"/>
              </a:ext>
            </a:extLst>
          </p:cNvPr>
          <p:cNvSpPr/>
          <p:nvPr/>
        </p:nvSpPr>
        <p:spPr>
          <a:xfrm rot="16200000">
            <a:off x="8439455" y="3788666"/>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9">
            <a:extLst>
              <a:ext uri="{FF2B5EF4-FFF2-40B4-BE49-F238E27FC236}">
                <a16:creationId xmlns:a16="http://schemas.microsoft.com/office/drawing/2014/main" id="{41F216C4-F7C9-4040-81A7-48DD23B06128}"/>
              </a:ext>
            </a:extLst>
          </p:cNvPr>
          <p:cNvSpPr/>
          <p:nvPr/>
        </p:nvSpPr>
        <p:spPr>
          <a:xfrm>
            <a:off x="200407" y="2843599"/>
            <a:ext cx="9886567" cy="194679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7F14BD02-9847-354B-B27D-B977DC34AB56}"/>
                  </a:ext>
                </a:extLst>
              </p:cNvPr>
              <p:cNvSpPr/>
              <p:nvPr/>
            </p:nvSpPr>
            <p:spPr>
              <a:xfrm>
                <a:off x="776427" y="3063887"/>
                <a:ext cx="265431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𝑛</m:t>
                      </m:r>
                      <m:r>
                        <a:rPr lang="en-US" altLang="ja-JP" sz="3200" b="0" i="1">
                          <a:solidFill>
                            <a:schemeClr val="accent1">
                              <a:lumMod val="75000"/>
                            </a:schemeClr>
                          </a:solidFill>
                          <a:latin typeface="Cambria Math" panose="02040503050406030204" pitchFamily="18" charset="0"/>
                          <a:ea typeface="Cambria Math" panose="02040503050406030204" pitchFamily="18" charset="0"/>
                        </a:rPr>
                        <m:t>→</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3200" b="0" i="1" smtClean="0">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→0</m:t>
                      </m:r>
                    </m:oMath>
                  </m:oMathPara>
                </a14:m>
                <a:endParaRPr lang="ja-JP" altLang="en-US" sz="3200" dirty="0">
                  <a:solidFill>
                    <a:schemeClr val="accent1">
                      <a:lumMod val="75000"/>
                    </a:schemeClr>
                  </a:solidFill>
                </a:endParaRPr>
              </a:p>
            </p:txBody>
          </p:sp>
        </mc:Choice>
        <mc:Fallback xmlns="">
          <p:sp>
            <p:nvSpPr>
              <p:cNvPr id="4" name="正方形/長方形 3">
                <a:extLst>
                  <a:ext uri="{FF2B5EF4-FFF2-40B4-BE49-F238E27FC236}">
                    <a16:creationId xmlns:a16="http://schemas.microsoft.com/office/drawing/2014/main" id="{7F14BD02-9847-354B-B27D-B977DC34AB56}"/>
                  </a:ext>
                </a:extLst>
              </p:cNvPr>
              <p:cNvSpPr>
                <a:spLocks noRot="1" noChangeAspect="1" noMove="1" noResize="1" noEditPoints="1" noAdjustHandles="1" noChangeArrowheads="1" noChangeShapeType="1" noTextEdit="1"/>
              </p:cNvSpPr>
              <p:nvPr/>
            </p:nvSpPr>
            <p:spPr>
              <a:xfrm>
                <a:off x="776427" y="3063887"/>
                <a:ext cx="2654316" cy="584775"/>
              </a:xfrm>
              <a:prstGeom prst="rect">
                <a:avLst/>
              </a:prstGeom>
              <a:blipFill>
                <a:blip r:embed="rId2"/>
                <a:stretch>
                  <a:fillRect b="-12766"/>
                </a:stretch>
              </a:blipFill>
            </p:spPr>
            <p:txBody>
              <a:bodyPr/>
              <a:lstStyle/>
              <a:p>
                <a:r>
                  <a:rPr lang="ja-JP" altLang="en-US">
                    <a:noFill/>
                  </a:rPr>
                  <a:t> </a:t>
                </a:r>
              </a:p>
            </p:txBody>
          </p:sp>
        </mc:Fallback>
      </mc:AlternateContent>
      <p:sp>
        <p:nvSpPr>
          <p:cNvPr id="5" name="矢印: 下 10">
            <a:extLst>
              <a:ext uri="{FF2B5EF4-FFF2-40B4-BE49-F238E27FC236}">
                <a16:creationId xmlns:a16="http://schemas.microsoft.com/office/drawing/2014/main" id="{F4FF4EA8-72A6-4641-8E0D-F62A25F652D8}"/>
              </a:ext>
            </a:extLst>
          </p:cNvPr>
          <p:cNvSpPr/>
          <p:nvPr/>
        </p:nvSpPr>
        <p:spPr>
          <a:xfrm>
            <a:off x="2945456" y="2240970"/>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0BA0752-78E8-B447-8CDA-E713A87060F1}"/>
                  </a:ext>
                </a:extLst>
              </p:cNvPr>
              <p:cNvSpPr/>
              <p:nvPr/>
            </p:nvSpPr>
            <p:spPr>
              <a:xfrm>
                <a:off x="3551251" y="3070228"/>
                <a:ext cx="5600829" cy="584775"/>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𝑥</m:t>
                    </m:r>
                  </m:oMath>
                </a14:m>
                <a:r>
                  <a:rPr lang="ja-JP" altLang="en-US" sz="2800"/>
                  <a:t>回成功する数</a:t>
                </a:r>
                <a:r>
                  <a:rPr lang="ja-JP" altLang="en-US" sz="2800" dirty="0"/>
                  <a:t>の期待値：</a:t>
                </a:r>
                <a14:m>
                  <m:oMath xmlns:m="http://schemas.openxmlformats.org/officeDocument/2006/math">
                    <m:r>
                      <a:rPr lang="en-US" altLang="ja-JP" sz="3200" i="1">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rPr>
                      <m:t>𝑛</m:t>
                    </m:r>
                    <m:r>
                      <a:rPr lang="en-US" altLang="ja-JP" sz="3200" i="1" smtClean="0">
                        <a:solidFill>
                          <a:schemeClr val="accent1">
                            <a:lumMod val="75000"/>
                          </a:schemeClr>
                        </a:solidFill>
                        <a:latin typeface="Cambria Math" panose="02040503050406030204" pitchFamily="18" charset="0"/>
                        <a:ea typeface="Cambria Math" panose="02040503050406030204" pitchFamily="18" charset="0"/>
                      </a:rPr>
                      <m:t>→</m:t>
                    </m:r>
                    <m:r>
                      <a:rPr lang="ja-JP" altLang="en-US" sz="3200" i="1">
                        <a:solidFill>
                          <a:schemeClr val="accent1">
                            <a:lumMod val="75000"/>
                          </a:schemeClr>
                        </a:solidFill>
                        <a:latin typeface="Cambria Math" panose="02040503050406030204" pitchFamily="18" charset="0"/>
                      </a:rPr>
                      <m:t>𝜆</m:t>
                    </m:r>
                  </m:oMath>
                </a14:m>
                <a:endParaRPr lang="ja-JP" altLang="en-US" sz="2800" dirty="0"/>
              </a:p>
            </p:txBody>
          </p:sp>
        </mc:Choice>
        <mc:Fallback xmlns="">
          <p:sp>
            <p:nvSpPr>
              <p:cNvPr id="6" name="正方形/長方形 5">
                <a:extLst>
                  <a:ext uri="{FF2B5EF4-FFF2-40B4-BE49-F238E27FC236}">
                    <a16:creationId xmlns:a16="http://schemas.microsoft.com/office/drawing/2014/main" id="{D0BA0752-78E8-B447-8CDA-E713A87060F1}"/>
                  </a:ext>
                </a:extLst>
              </p:cNvPr>
              <p:cNvSpPr>
                <a:spLocks noRot="1" noChangeAspect="1" noMove="1" noResize="1" noEditPoints="1" noAdjustHandles="1" noChangeArrowheads="1" noChangeShapeType="1" noTextEdit="1"/>
              </p:cNvSpPr>
              <p:nvPr/>
            </p:nvSpPr>
            <p:spPr>
              <a:xfrm>
                <a:off x="3551251" y="3070228"/>
                <a:ext cx="5600829" cy="584775"/>
              </a:xfrm>
              <a:prstGeom prst="rect">
                <a:avLst/>
              </a:prstGeom>
              <a:blipFill>
                <a:blip r:embed="rId3"/>
                <a:stretch>
                  <a:fillRect t="-2128" b="-25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8243D5C6-F455-5F44-86A0-2D89DC0EC848}"/>
                  </a:ext>
                </a:extLst>
              </p:cNvPr>
              <p:cNvSpPr/>
              <p:nvPr/>
            </p:nvSpPr>
            <p:spPr>
              <a:xfrm>
                <a:off x="449686" y="3710595"/>
                <a:ext cx="9886566" cy="906402"/>
              </a:xfrm>
              <a:prstGeom prst="rect">
                <a:avLst/>
              </a:prstGeom>
            </p:spPr>
            <p:txBody>
              <a:bodyPr wrap="square">
                <a:spAutoFit/>
              </a:bodyPr>
              <a:lstStyle/>
              <a:p>
                <a:r>
                  <a:rPr lang="ja-JP" altLang="en-US" sz="2800" b="1"/>
                  <a:t>・</a:t>
                </a:r>
                <a:r>
                  <a:rPr lang="ja-JP" altLang="en-US" sz="2800"/>
                  <a:t>成功</a:t>
                </a:r>
                <a:r>
                  <a:rPr lang="ja-JP" altLang="en-US" sz="2800" dirty="0"/>
                  <a:t>確率が</a:t>
                </a:r>
                <a14:m>
                  <m:oMath xmlns:m="http://schemas.openxmlformats.org/officeDocument/2006/math">
                    <m:r>
                      <a:rPr lang="en-US" altLang="ja-JP" sz="3600" i="1" smtClean="0">
                        <a:solidFill>
                          <a:schemeClr val="accent1">
                            <a:lumMod val="75000"/>
                          </a:schemeClr>
                        </a:solidFill>
                        <a:latin typeface="Cambria Math" panose="02040503050406030204" pitchFamily="18" charset="0"/>
                      </a:rPr>
                      <m:t>𝑝</m:t>
                    </m:r>
                    <m:r>
                      <a:rPr lang="en-US" altLang="ja-JP" sz="3600" b="0" i="1" smtClean="0">
                        <a:solidFill>
                          <a:schemeClr val="accent1">
                            <a:lumMod val="75000"/>
                          </a:schemeClr>
                        </a:solidFill>
                        <a:latin typeface="Cambria Math" panose="02040503050406030204" pitchFamily="18" charset="0"/>
                      </a:rPr>
                      <m:t>=</m:t>
                    </m:r>
                    <m:f>
                      <m:fPr>
                        <m:ctrlPr>
                          <a:rPr lang="en-US" altLang="ja-JP" sz="3600" b="0" i="1" smtClean="0">
                            <a:solidFill>
                              <a:schemeClr val="accent1">
                                <a:lumMod val="75000"/>
                              </a:schemeClr>
                            </a:solidFill>
                            <a:latin typeface="Cambria Math" panose="02040503050406030204" pitchFamily="18" charset="0"/>
                          </a:rPr>
                        </m:ctrlPr>
                      </m:fPr>
                      <m:num>
                        <m:r>
                          <a:rPr lang="ja-JP" altLang="en-US" sz="3600" i="1">
                            <a:solidFill>
                              <a:schemeClr val="accent1">
                                <a:lumMod val="75000"/>
                              </a:schemeClr>
                            </a:solidFill>
                            <a:latin typeface="Cambria Math" panose="02040503050406030204" pitchFamily="18" charset="0"/>
                          </a:rPr>
                          <m:t>𝜆</m:t>
                        </m:r>
                      </m:num>
                      <m:den>
                        <m:r>
                          <a:rPr lang="en-US" altLang="ja-JP" sz="3600" b="0" i="1" smtClean="0">
                            <a:solidFill>
                              <a:schemeClr val="accent1">
                                <a:lumMod val="75000"/>
                              </a:schemeClr>
                            </a:solidFill>
                            <a:latin typeface="Cambria Math" panose="02040503050406030204" pitchFamily="18" charset="0"/>
                          </a:rPr>
                          <m:t>𝑛</m:t>
                        </m:r>
                      </m:den>
                    </m:f>
                  </m:oMath>
                </a14:m>
                <a:r>
                  <a:rPr lang="ja-JP" altLang="en-US" sz="2800" dirty="0"/>
                  <a:t>であるよう</a:t>
                </a:r>
                <a:r>
                  <a:rPr lang="ja-JP" altLang="en-US" sz="2800"/>
                  <a:t>な試行を</a:t>
                </a:r>
                <a14:m>
                  <m:oMath xmlns:m="http://schemas.openxmlformats.org/officeDocument/2006/math">
                    <m:r>
                      <a:rPr lang="en-US" altLang="ja-JP" sz="2800" i="1">
                        <a:latin typeface="Cambria Math" panose="02040503050406030204" pitchFamily="18" charset="0"/>
                        <a:ea typeface="Cambria Math" panose="02040503050406030204" pitchFamily="18" charset="0"/>
                      </a:rPr>
                      <m:t>𝑛</m:t>
                    </m:r>
                    <m:r>
                      <a:rPr lang="en-US" altLang="ja-JP" sz="2800" i="1">
                        <a:latin typeface="Cambria Math" panose="02040503050406030204" pitchFamily="18" charset="0"/>
                        <a:ea typeface="Cambria Math" panose="02040503050406030204" pitchFamily="18" charset="0"/>
                      </a:rPr>
                      <m:t>→∞</m:t>
                    </m:r>
                  </m:oMath>
                </a14:m>
                <a:r>
                  <a:rPr lang="ja-JP" altLang="en-US" sz="2800"/>
                  <a:t>回繰り返す</a:t>
                </a:r>
                <a:endParaRPr lang="ja-JP" altLang="en-US" sz="2800" dirty="0"/>
              </a:p>
            </p:txBody>
          </p:sp>
        </mc:Choice>
        <mc:Fallback xmlns="">
          <p:sp>
            <p:nvSpPr>
              <p:cNvPr id="7" name="正方形/長方形 6">
                <a:extLst>
                  <a:ext uri="{FF2B5EF4-FFF2-40B4-BE49-F238E27FC236}">
                    <a16:creationId xmlns:a16="http://schemas.microsoft.com/office/drawing/2014/main" id="{8243D5C6-F455-5F44-86A0-2D89DC0EC848}"/>
                  </a:ext>
                </a:extLst>
              </p:cNvPr>
              <p:cNvSpPr>
                <a:spLocks noRot="1" noChangeAspect="1" noMove="1" noResize="1" noEditPoints="1" noAdjustHandles="1" noChangeArrowheads="1" noChangeShapeType="1" noTextEdit="1"/>
              </p:cNvSpPr>
              <p:nvPr/>
            </p:nvSpPr>
            <p:spPr>
              <a:xfrm>
                <a:off x="449686" y="3710595"/>
                <a:ext cx="9886566" cy="906402"/>
              </a:xfrm>
              <a:prstGeom prst="rect">
                <a:avLst/>
              </a:prstGeom>
              <a:blipFill>
                <a:blip r:embed="rId4"/>
                <a:stretch>
                  <a:fillRect l="-1154"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EFCD27B-5376-2348-9834-012E023FC0FD}"/>
                  </a:ext>
                </a:extLst>
              </p:cNvPr>
              <p:cNvSpPr/>
              <p:nvPr/>
            </p:nvSpPr>
            <p:spPr>
              <a:xfrm>
                <a:off x="776427" y="5482523"/>
                <a:ext cx="7068602"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3200" i="1" smtClean="0">
                              <a:latin typeface="Cambria Math" panose="02040503050406030204" pitchFamily="18" charset="0"/>
                            </a:rPr>
                          </m:ctrlPr>
                        </m:funcPr>
                        <m:fName>
                          <m:limLow>
                            <m:limLowPr>
                              <m:ctrlPr>
                                <a:rPr lang="pt-BR" altLang="ja-JP" sz="3200" i="1" smtClean="0">
                                  <a:latin typeface="Cambria Math" panose="02040503050406030204" pitchFamily="18" charset="0"/>
                                </a:rPr>
                              </m:ctrlPr>
                            </m:limLowPr>
                            <m:e>
                              <m:r>
                                <m:rPr>
                                  <m:sty m:val="p"/>
                                </m:rPr>
                                <a:rPr lang="pt-BR" altLang="ja-JP" sz="3200" i="0" smtClean="0">
                                  <a:latin typeface="Cambria Math" panose="02040503050406030204" pitchFamily="18" charset="0"/>
                                </a:rPr>
                                <m:t>lim</m:t>
                              </m:r>
                            </m:e>
                            <m:lim>
                              <m:r>
                                <a:rPr lang="pt-BR" altLang="ja-JP" sz="3200" i="1" smtClean="0">
                                  <a:latin typeface="Cambria Math" panose="02040503050406030204" pitchFamily="18" charset="0"/>
                                </a:rPr>
                                <m:t>𝑛</m:t>
                              </m:r>
                              <m:r>
                                <a:rPr lang="pt-BR" altLang="ja-JP" sz="3200" i="1" smtClean="0">
                                  <a:latin typeface="Cambria Math" panose="02040503050406030204" pitchFamily="18" charset="0"/>
                                </a:rPr>
                                <m:t>→∞</m:t>
                              </m:r>
                            </m:lim>
                          </m:limLow>
                        </m:fName>
                        <m:e>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i="1">
                                      <a:latin typeface="Cambria Math" panose="02040503050406030204" pitchFamily="18" charset="0"/>
                                    </a:rPr>
                                    <m:t>𝑛</m:t>
                                  </m:r>
                                </m:num>
                                <m:den>
                                  <m:r>
                                    <a:rPr lang="en-US" altLang="ja-JP" sz="3200" i="1">
                                      <a:latin typeface="Cambria Math" panose="02040503050406030204" pitchFamily="18" charset="0"/>
                                    </a:rPr>
                                    <m:t>𝑥</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b="0" i="1" smtClean="0">
                                  <a:latin typeface="Cambria Math" panose="02040503050406030204" pitchFamily="18" charset="0"/>
                                </a:rPr>
                                <m:t>)</m:t>
                              </m:r>
                            </m:e>
                            <m:sup>
                              <m:r>
                                <a:rPr lang="en-US" altLang="ja-JP" sz="3200" i="1">
                                  <a:latin typeface="Cambria Math" panose="02040503050406030204" pitchFamily="18" charset="0"/>
                                </a:rPr>
                                <m:t>𝑥</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i="1">
                                  <a:latin typeface="Cambria Math" panose="02040503050406030204" pitchFamily="18" charset="0"/>
                                </a:rPr>
                                <m:t>)</m:t>
                              </m:r>
                            </m:e>
                            <m:sup>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sup>
                          </m:sSup>
                        </m:e>
                      </m:func>
                      <m:r>
                        <a:rPr lang="en-US" altLang="ja-JP" sz="3200" b="0" i="1" smtClean="0">
                          <a:latin typeface="Cambria Math" panose="02040503050406030204" pitchFamily="18" charset="0"/>
                        </a:rPr>
                        <m:t>=…=</m:t>
                      </m:r>
                      <m:sSup>
                        <m:sSupPr>
                          <m:ctrlPr>
                            <a:rPr lang="en-US" altLang="ja-JP" sz="320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ja-JP" altLang="en-US" sz="3200" b="0" i="1">
                              <a:latin typeface="Cambria Math" panose="02040503050406030204" pitchFamily="18" charset="0"/>
                            </a:rPr>
                            <m:t>𝜆</m:t>
                          </m:r>
                        </m:sup>
                      </m:sSup>
                      <m:f>
                        <m:fPr>
                          <m:ctrlPr>
                            <a:rPr lang="en-US" altLang="ja-JP" sz="3200" i="1" smtClean="0">
                              <a:latin typeface="Cambria Math" panose="02040503050406030204" pitchFamily="18" charset="0"/>
                            </a:rPr>
                          </m:ctrlPr>
                        </m:fPr>
                        <m:num>
                          <m:sSup>
                            <m:sSupPr>
                              <m:ctrlPr>
                                <a:rPr lang="en-US" altLang="ja-JP" sz="3200" i="1" smtClean="0">
                                  <a:latin typeface="Cambria Math" panose="02040503050406030204" pitchFamily="18" charset="0"/>
                                </a:rPr>
                              </m:ctrlPr>
                            </m:sSupPr>
                            <m:e>
                              <m:r>
                                <a:rPr lang="ja-JP" altLang="en-US" sz="3200" b="0" i="1">
                                  <a:latin typeface="Cambria Math" panose="02040503050406030204" pitchFamily="18" charset="0"/>
                                </a:rPr>
                                <m:t>𝜆</m:t>
                              </m:r>
                            </m:e>
                            <m:sup>
                              <m:r>
                                <a:rPr lang="en-US" altLang="ja-JP" sz="3200" b="0" i="1" smtClean="0">
                                  <a:latin typeface="Cambria Math" panose="02040503050406030204" pitchFamily="18" charset="0"/>
                                </a:rPr>
                                <m:t>𝑥</m:t>
                              </m:r>
                            </m:sup>
                          </m:sSup>
                        </m:num>
                        <m:den>
                          <m:r>
                            <a:rPr lang="en-US" altLang="ja-JP" sz="3200" b="0" i="1" smtClean="0">
                              <a:latin typeface="Cambria Math" panose="02040503050406030204" pitchFamily="18" charset="0"/>
                            </a:rPr>
                            <m:t>𝑥</m:t>
                          </m:r>
                          <m:r>
                            <a:rPr lang="en-US" altLang="ja-JP" sz="3200" b="0" i="1" smtClean="0">
                              <a:latin typeface="Cambria Math" panose="02040503050406030204" pitchFamily="18" charset="0"/>
                              <a:ea typeface="Cambria Math" panose="02040503050406030204" pitchFamily="18" charset="0"/>
                            </a:rPr>
                            <m:t>!</m:t>
                          </m:r>
                        </m:den>
                      </m:f>
                    </m:oMath>
                  </m:oMathPara>
                </a14:m>
                <a:endParaRPr lang="ja-JP" altLang="en-US" sz="3200" dirty="0"/>
              </a:p>
            </p:txBody>
          </p:sp>
        </mc:Choice>
        <mc:Fallback xmlns="">
          <p:sp>
            <p:nvSpPr>
              <p:cNvPr id="8" name="正方形/長方形 7">
                <a:extLst>
                  <a:ext uri="{FF2B5EF4-FFF2-40B4-BE49-F238E27FC236}">
                    <a16:creationId xmlns:a16="http://schemas.microsoft.com/office/drawing/2014/main" id="{DEFCD27B-5376-2348-9834-012E023FC0FD}"/>
                  </a:ext>
                </a:extLst>
              </p:cNvPr>
              <p:cNvSpPr>
                <a:spLocks noRot="1" noChangeAspect="1" noMove="1" noResize="1" noEditPoints="1" noAdjustHandles="1" noChangeArrowheads="1" noChangeShapeType="1" noTextEdit="1"/>
              </p:cNvSpPr>
              <p:nvPr/>
            </p:nvSpPr>
            <p:spPr>
              <a:xfrm>
                <a:off x="776427" y="5482523"/>
                <a:ext cx="7068602" cy="1040413"/>
              </a:xfrm>
              <a:prstGeom prst="rect">
                <a:avLst/>
              </a:prstGeom>
              <a:blipFill>
                <a:blip r:embed="rId5"/>
                <a:stretch>
                  <a:fillRect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A2DC9F0-B12E-9243-893F-9A8C32183BC9}"/>
                  </a:ext>
                </a:extLst>
              </p:cNvPr>
              <p:cNvSpPr/>
              <p:nvPr/>
            </p:nvSpPr>
            <p:spPr>
              <a:xfrm>
                <a:off x="-1" y="1474036"/>
                <a:ext cx="11015663" cy="674415"/>
              </a:xfrm>
              <a:prstGeom prst="rect">
                <a:avLst/>
              </a:prstGeom>
            </p:spPr>
            <p:txBody>
              <a:bodyPr wrap="square">
                <a:spAutoFit/>
              </a:bodyPr>
              <a:lstStyle/>
              <a:p>
                <a:r>
                  <a:rPr lang="ja-JP" altLang="en-US" sz="3200"/>
                  <a:t>二</a:t>
                </a:r>
                <a:r>
                  <a:rPr lang="ja-JP" altLang="en-US" sz="3200" b="0"/>
                  <a:t>項分布</a:t>
                </a:r>
                <a:r>
                  <a:rPr lang="en-US" altLang="ja-JP" sz="3200" b="0" dirty="0"/>
                  <a:t> : </a:t>
                </a:r>
                <a14:m>
                  <m:oMath xmlns:m="http://schemas.openxmlformats.org/officeDocument/2006/math">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12" name="正方形/長方形 11">
                <a:extLst>
                  <a:ext uri="{FF2B5EF4-FFF2-40B4-BE49-F238E27FC236}">
                    <a16:creationId xmlns:a16="http://schemas.microsoft.com/office/drawing/2014/main" id="{CA2DC9F0-B12E-9243-893F-9A8C32183BC9}"/>
                  </a:ext>
                </a:extLst>
              </p:cNvPr>
              <p:cNvSpPr>
                <a:spLocks noRot="1" noChangeAspect="1" noMove="1" noResize="1" noEditPoints="1" noAdjustHandles="1" noChangeArrowheads="1" noChangeShapeType="1" noTextEdit="1"/>
              </p:cNvSpPr>
              <p:nvPr/>
            </p:nvSpPr>
            <p:spPr>
              <a:xfrm>
                <a:off x="-1" y="1474036"/>
                <a:ext cx="11015663" cy="674415"/>
              </a:xfrm>
              <a:prstGeom prst="rect">
                <a:avLst/>
              </a:prstGeom>
              <a:blipFill>
                <a:blip r:embed="rId6"/>
                <a:stretch>
                  <a:fillRect l="-1384" t="-3704"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03EEC091-11C8-7046-AADB-9CEB7BEC5BD4}"/>
                  </a:ext>
                </a:extLst>
              </p:cNvPr>
              <p:cNvSpPr/>
              <p:nvPr/>
            </p:nvSpPr>
            <p:spPr>
              <a:xfrm>
                <a:off x="7991929" y="5890874"/>
                <a:ext cx="4190089" cy="461665"/>
              </a:xfrm>
              <a:prstGeom prst="rect">
                <a:avLst/>
              </a:prstGeom>
            </p:spPr>
            <p:txBody>
              <a:bodyPr wrap="square">
                <a:spAutoFit/>
              </a:bodyPr>
              <a:lstStyle/>
              <a:p>
                <a:r>
                  <a:rPr lang="ja-JP" altLang="en-US" sz="2400">
                    <a:solidFill>
                      <a:schemeClr val="bg2">
                        <a:lumMod val="25000"/>
                      </a:schemeClr>
                    </a:solidFill>
                  </a:rPr>
                  <a:t>⇦これがポアソン分の</a:t>
                </a:r>
                <a14:m>
                  <m:oMath xmlns:m="http://schemas.openxmlformats.org/officeDocument/2006/math">
                    <m:r>
                      <m:rPr>
                        <m:sty m:val="p"/>
                      </m:rPr>
                      <a:rPr lang="en-US" altLang="ja-JP" sz="2400">
                        <a:solidFill>
                          <a:schemeClr val="bg2">
                            <a:lumMod val="25000"/>
                          </a:schemeClr>
                        </a:solidFill>
                        <a:latin typeface="Cambria Math" panose="02040503050406030204" pitchFamily="18" charset="0"/>
                      </a:rPr>
                      <m:t>PMF</m:t>
                    </m:r>
                  </m:oMath>
                </a14:m>
                <a:endParaRPr lang="ja-JP" altLang="en-US" sz="2400">
                  <a:solidFill>
                    <a:schemeClr val="bg2">
                      <a:lumMod val="25000"/>
                    </a:schemeClr>
                  </a:solidFill>
                </a:endParaRPr>
              </a:p>
            </p:txBody>
          </p:sp>
        </mc:Choice>
        <mc:Fallback xmlns="">
          <p:sp>
            <p:nvSpPr>
              <p:cNvPr id="17" name="正方形/長方形 16">
                <a:extLst>
                  <a:ext uri="{FF2B5EF4-FFF2-40B4-BE49-F238E27FC236}">
                    <a16:creationId xmlns:a16="http://schemas.microsoft.com/office/drawing/2014/main" id="{03EEC091-11C8-7046-AADB-9CEB7BEC5BD4}"/>
                  </a:ext>
                </a:extLst>
              </p:cNvPr>
              <p:cNvSpPr>
                <a:spLocks noRot="1" noChangeAspect="1" noMove="1" noResize="1" noEditPoints="1" noAdjustHandles="1" noChangeArrowheads="1" noChangeShapeType="1" noTextEdit="1"/>
              </p:cNvSpPr>
              <p:nvPr/>
            </p:nvSpPr>
            <p:spPr>
              <a:xfrm>
                <a:off x="7991929" y="5890874"/>
                <a:ext cx="4190089" cy="461665"/>
              </a:xfrm>
              <a:prstGeom prst="rect">
                <a:avLst/>
              </a:prstGeom>
              <a:blipFill>
                <a:blip r:embed="rId7"/>
                <a:stretch>
                  <a:fillRect l="-2115" t="-10811" b="-29730"/>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76029FC-61A7-E641-89BA-38516DB5868E}"/>
              </a:ext>
            </a:extLst>
          </p:cNvPr>
          <p:cNvSpPr txBox="1"/>
          <p:nvPr/>
        </p:nvSpPr>
        <p:spPr>
          <a:xfrm>
            <a:off x="4157046" y="5002007"/>
            <a:ext cx="2492990" cy="369332"/>
          </a:xfrm>
          <a:prstGeom prst="rect">
            <a:avLst/>
          </a:prstGeom>
          <a:noFill/>
        </p:spPr>
        <p:txBody>
          <a:bodyPr wrap="none" rtlCol="0">
            <a:spAutoFit/>
          </a:bodyPr>
          <a:lstStyle/>
          <a:p>
            <a:r>
              <a:rPr lang="ja-JP" altLang="en-US">
                <a:solidFill>
                  <a:schemeClr val="bg2">
                    <a:lumMod val="50000"/>
                  </a:schemeClr>
                </a:solidFill>
              </a:rPr>
              <a:t>ポアソンの少数の法則</a:t>
            </a:r>
            <a:endParaRPr kumimoji="1" lang="ja-JP" altLang="en-US">
              <a:solidFill>
                <a:schemeClr val="bg2">
                  <a:lumMod val="50000"/>
                </a:schemeClr>
              </a:solidFill>
            </a:endParaRPr>
          </a:p>
        </p:txBody>
      </p:sp>
      <p:sp>
        <p:nvSpPr>
          <p:cNvPr id="22" name="矢印: 下 10">
            <a:extLst>
              <a:ext uri="{FF2B5EF4-FFF2-40B4-BE49-F238E27FC236}">
                <a16:creationId xmlns:a16="http://schemas.microsoft.com/office/drawing/2014/main" id="{65607891-46D7-4640-8EBA-C6C656D40F48}"/>
              </a:ext>
            </a:extLst>
          </p:cNvPr>
          <p:cNvSpPr/>
          <p:nvPr/>
        </p:nvSpPr>
        <p:spPr>
          <a:xfrm>
            <a:off x="2945456" y="4946415"/>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15">
            <a:extLst>
              <a:ext uri="{FF2B5EF4-FFF2-40B4-BE49-F238E27FC236}">
                <a16:creationId xmlns:a16="http://schemas.microsoft.com/office/drawing/2014/main" id="{7969DFC7-CC42-E949-AFA5-C7DD1808E69D}"/>
              </a:ext>
            </a:extLst>
          </p:cNvPr>
          <p:cNvSpPr/>
          <p:nvPr/>
        </p:nvSpPr>
        <p:spPr>
          <a:xfrm>
            <a:off x="98612" y="1636432"/>
            <a:ext cx="6887976" cy="215621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71F34BA1-DC5E-1D4F-ACD8-32D9348F9C87}"/>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D715F01D-9023-D742-AEF8-7EFA900C06ED}"/>
              </a:ext>
            </a:extLst>
          </p:cNvPr>
          <p:cNvPicPr>
            <a:picLocks noChangeAspect="1"/>
          </p:cNvPicPr>
          <p:nvPr/>
        </p:nvPicPr>
        <p:blipFill rotWithShape="1">
          <a:blip r:embed="rId2"/>
          <a:srcRect l="4253" t="9765" r="8507" b="5078"/>
          <a:stretch/>
        </p:blipFill>
        <p:spPr>
          <a:xfrm>
            <a:off x="7247359" y="3003184"/>
            <a:ext cx="4802114" cy="3124958"/>
          </a:xfrm>
          <a:prstGeom prst="rect">
            <a:avLst/>
          </a:prstGeom>
        </p:spPr>
      </p:pic>
      <p:sp>
        <p:nvSpPr>
          <p:cNvPr id="6" name="正方形/長方形 5">
            <a:extLst>
              <a:ext uri="{FF2B5EF4-FFF2-40B4-BE49-F238E27FC236}">
                <a16:creationId xmlns:a16="http://schemas.microsoft.com/office/drawing/2014/main" id="{42E0C75C-CE0B-534B-A68C-F06E3E8834DF}"/>
              </a:ext>
            </a:extLst>
          </p:cNvPr>
          <p:cNvSpPr/>
          <p:nvPr/>
        </p:nvSpPr>
        <p:spPr>
          <a:xfrm>
            <a:off x="234198" y="1841311"/>
            <a:ext cx="5519460" cy="584775"/>
          </a:xfrm>
          <a:prstGeom prst="rect">
            <a:avLst/>
          </a:prstGeom>
        </p:spPr>
        <p:txBody>
          <a:bodyPr wrap="none">
            <a:spAutoFit/>
          </a:bodyPr>
          <a:lstStyle/>
          <a:p>
            <a:r>
              <a:rPr lang="ja-JP" altLang="en-US" sz="3200" b="1"/>
              <a:t>ポアソン分布の確率質量関数</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D09CEB6-CC98-C548-8D3A-75B7DF715A65}"/>
                  </a:ext>
                </a:extLst>
              </p:cNvPr>
              <p:cNvSpPr txBox="1"/>
              <p:nvPr/>
            </p:nvSpPr>
            <p:spPr>
              <a:xfrm>
                <a:off x="234198" y="4316363"/>
                <a:ext cx="6186345"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a:t>が</a:t>
                </a:r>
                <a:r>
                  <a:rPr lang="ja-JP" altLang="en-US" sz="2800" b="1"/>
                  <a:t>ポアソン</a:t>
                </a:r>
                <a:r>
                  <a:rPr kumimoji="1" lang="ja-JP" altLang="en-US" sz="2800" b="1"/>
                  <a:t>分布</a:t>
                </a:r>
                <a:r>
                  <a:rPr kumimoji="1" lang="ja-JP" altLang="en-US" sz="2800" b="1" dirty="0"/>
                  <a:t>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r>
                  <a:rPr kumimoji="1" lang="en-US" altLang="ja-JP" sz="2800" dirty="0"/>
                  <a:t>  </a:t>
                </a:r>
                <a:r>
                  <a:rPr kumimoji="1" lang="ja-JP" altLang="en-US" sz="2800" dirty="0"/>
                  <a:t>・</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endParaRPr kumimoji="1" lang="en-US" altLang="ja-JP" sz="2800" dirty="0"/>
              </a:p>
            </p:txBody>
          </p:sp>
        </mc:Choice>
        <mc:Fallback xmlns="">
          <p:sp>
            <p:nvSpPr>
              <p:cNvPr id="8" name="テキスト ボックス 7">
                <a:extLst>
                  <a:ext uri="{FF2B5EF4-FFF2-40B4-BE49-F238E27FC236}">
                    <a16:creationId xmlns:a16="http://schemas.microsoft.com/office/drawing/2014/main" id="{4D09CEB6-CC98-C548-8D3A-75B7DF715A65}"/>
                  </a:ext>
                </a:extLst>
              </p:cNvPr>
              <p:cNvSpPr txBox="1">
                <a:spLocks noRot="1" noChangeAspect="1" noMove="1" noResize="1" noEditPoints="1" noAdjustHandles="1" noChangeArrowheads="1" noChangeShapeType="1" noTextEdit="1"/>
              </p:cNvSpPr>
              <p:nvPr/>
            </p:nvSpPr>
            <p:spPr>
              <a:xfrm>
                <a:off x="234198" y="4316363"/>
                <a:ext cx="6186345" cy="954107"/>
              </a:xfrm>
              <a:prstGeom prst="rect">
                <a:avLst/>
              </a:prstGeom>
              <a:blipFill>
                <a:blip r:embed="rId3"/>
                <a:stretch>
                  <a:fillRect l="-1840" t="-6579" r="-818"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0B99C72F-DFBE-4442-AC86-6AAF75B37F58}"/>
                  </a:ext>
                </a:extLst>
              </p:cNvPr>
              <p:cNvSpPr/>
              <p:nvPr/>
            </p:nvSpPr>
            <p:spPr>
              <a:xfrm>
                <a:off x="290436" y="2459894"/>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xmlns="">
          <p:sp>
            <p:nvSpPr>
              <p:cNvPr id="11" name="正方形/長方形 10">
                <a:extLst>
                  <a:ext uri="{FF2B5EF4-FFF2-40B4-BE49-F238E27FC236}">
                    <a16:creationId xmlns:a16="http://schemas.microsoft.com/office/drawing/2014/main" id="{0B99C72F-DFBE-4442-AC86-6AAF75B37F58}"/>
                  </a:ext>
                </a:extLst>
              </p:cNvPr>
              <p:cNvSpPr>
                <a:spLocks noRot="1" noChangeAspect="1" noMove="1" noResize="1" noEditPoints="1" noAdjustHandles="1" noChangeArrowheads="1" noChangeShapeType="1" noTextEdit="1"/>
              </p:cNvSpPr>
              <p:nvPr/>
            </p:nvSpPr>
            <p:spPr>
              <a:xfrm>
                <a:off x="290436" y="2459894"/>
                <a:ext cx="3320268" cy="1040413"/>
              </a:xfrm>
              <a:prstGeom prst="rect">
                <a:avLst/>
              </a:prstGeom>
              <a:blipFill>
                <a:blip r:embed="rId4"/>
                <a:stretch>
                  <a:fillRect b="-60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738F380D-8F01-9542-A1C4-C57FAA704A37}"/>
                  </a:ext>
                </a:extLst>
              </p:cNvPr>
              <p:cNvSpPr/>
              <p:nvPr/>
            </p:nvSpPr>
            <p:spPr>
              <a:xfrm>
                <a:off x="3836409" y="2579990"/>
                <a:ext cx="2667223" cy="400110"/>
              </a:xfrm>
              <a:prstGeom prst="rect">
                <a:avLst/>
              </a:prstGeom>
            </p:spPr>
            <p:txBody>
              <a:bodyPr wrap="square">
                <a:spAutoFit/>
              </a:bodyPr>
              <a:lstStyle/>
              <a:p>
                <a14:m>
                  <m:oMath xmlns:m="http://schemas.openxmlformats.org/officeDocument/2006/math">
                    <m:r>
                      <a:rPr lang="en-US" altLang="ja-JP" sz="2000" b="1" i="1" smtClean="0">
                        <a:solidFill>
                          <a:schemeClr val="tx1"/>
                        </a:solidFill>
                        <a:latin typeface="Cambria Math" panose="02040503050406030204" pitchFamily="18" charset="0"/>
                      </a:rPr>
                      <m:t>𝒙</m:t>
                    </m:r>
                  </m:oMath>
                </a14:m>
                <a:r>
                  <a:rPr lang="en-US" altLang="ja-JP" sz="2000" b="1" dirty="0"/>
                  <a:t>:</a:t>
                </a:r>
                <a:r>
                  <a:rPr lang="ja-JP" altLang="en-US" sz="2000" b="1"/>
                  <a:t>成功する回数</a:t>
                </a:r>
                <a:endParaRPr lang="ja-JP" altLang="en-US" sz="2000" b="1" dirty="0"/>
              </a:p>
            </p:txBody>
          </p:sp>
        </mc:Choice>
        <mc:Fallback xmlns="">
          <p:sp>
            <p:nvSpPr>
              <p:cNvPr id="12" name="正方形/長方形 11">
                <a:extLst>
                  <a:ext uri="{FF2B5EF4-FFF2-40B4-BE49-F238E27FC236}">
                    <a16:creationId xmlns:a16="http://schemas.microsoft.com/office/drawing/2014/main" id="{738F380D-8F01-9542-A1C4-C57FAA704A37}"/>
                  </a:ext>
                </a:extLst>
              </p:cNvPr>
              <p:cNvSpPr>
                <a:spLocks noRot="1" noChangeAspect="1" noMove="1" noResize="1" noEditPoints="1" noAdjustHandles="1" noChangeArrowheads="1" noChangeShapeType="1" noTextEdit="1"/>
              </p:cNvSpPr>
              <p:nvPr/>
            </p:nvSpPr>
            <p:spPr>
              <a:xfrm>
                <a:off x="3836409" y="2579990"/>
                <a:ext cx="2667223" cy="400110"/>
              </a:xfrm>
              <a:prstGeom prst="rect">
                <a:avLst/>
              </a:prstGeom>
              <a:blipFill>
                <a:blip r:embed="rId5"/>
                <a:stretch>
                  <a:fillRect t="-303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513DE41-3112-3A48-BF03-B41BE2C44655}"/>
                  </a:ext>
                </a:extLst>
              </p:cNvPr>
              <p:cNvSpPr/>
              <p:nvPr/>
            </p:nvSpPr>
            <p:spPr>
              <a:xfrm>
                <a:off x="3802528" y="3133874"/>
                <a:ext cx="3444831" cy="400110"/>
              </a:xfrm>
              <a:prstGeom prst="rect">
                <a:avLst/>
              </a:prstGeom>
            </p:spPr>
            <p:txBody>
              <a:bodyPr wrap="square">
                <a:spAutoFit/>
              </a:bodyPr>
              <a:lstStyle/>
              <a:p>
                <a14:m>
                  <m:oMath xmlns:m="http://schemas.openxmlformats.org/officeDocument/2006/math">
                    <m:r>
                      <a:rPr lang="ja-JP" altLang="en-US" sz="2000" b="1" i="1">
                        <a:latin typeface="Cambria Math" panose="02040503050406030204" pitchFamily="18" charset="0"/>
                      </a:rPr>
                      <m:t>𝝀</m:t>
                    </m:r>
                  </m:oMath>
                </a14:m>
                <a:r>
                  <a:rPr lang="en-US" altLang="ja-JP" sz="2000" b="1" dirty="0"/>
                  <a:t>:</a:t>
                </a:r>
                <a:r>
                  <a:rPr lang="ja-JP" altLang="en-US" sz="2000" b="1"/>
                  <a:t>成功する回数の期待値</a:t>
                </a:r>
                <a:endParaRPr lang="ja-JP" altLang="en-US" sz="2000" b="1" dirty="0"/>
              </a:p>
            </p:txBody>
          </p:sp>
        </mc:Choice>
        <mc:Fallback xmlns="">
          <p:sp>
            <p:nvSpPr>
              <p:cNvPr id="13" name="正方形/長方形 12">
                <a:extLst>
                  <a:ext uri="{FF2B5EF4-FFF2-40B4-BE49-F238E27FC236}">
                    <a16:creationId xmlns:a16="http://schemas.microsoft.com/office/drawing/2014/main" id="{7513DE41-3112-3A48-BF03-B41BE2C44655}"/>
                  </a:ext>
                </a:extLst>
              </p:cNvPr>
              <p:cNvSpPr>
                <a:spLocks noRot="1" noChangeAspect="1" noMove="1" noResize="1" noEditPoints="1" noAdjustHandles="1" noChangeArrowheads="1" noChangeShapeType="1" noTextEdit="1"/>
              </p:cNvSpPr>
              <p:nvPr/>
            </p:nvSpPr>
            <p:spPr>
              <a:xfrm>
                <a:off x="3802528" y="3133874"/>
                <a:ext cx="3444831" cy="400110"/>
              </a:xfrm>
              <a:prstGeom prst="rect">
                <a:avLst/>
              </a:prstGeom>
              <a:blipFill>
                <a:blip r:embed="rId6"/>
                <a:stretch>
                  <a:fillRect t="-3125" b="-28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C1A85B06-D4B2-604F-8B40-3880A17D29E3}"/>
                  </a:ext>
                </a:extLst>
              </p:cNvPr>
              <p:cNvSpPr/>
              <p:nvPr/>
            </p:nvSpPr>
            <p:spPr>
              <a:xfrm>
                <a:off x="7747991" y="2541519"/>
                <a:ext cx="4153573" cy="461665"/>
              </a:xfrm>
              <a:prstGeom prst="rect">
                <a:avLst/>
              </a:prstGeom>
            </p:spPr>
            <p:txBody>
              <a:bodyPr wrap="none">
                <a:spAutoFit/>
              </a:bodyPr>
              <a:lstStyle/>
              <a:p>
                <a14:m>
                  <m:oMath xmlns:m="http://schemas.openxmlformats.org/officeDocument/2006/math">
                    <m:r>
                      <a:rPr lang="ja-JP" altLang="en-US" sz="2400" i="1" smtClean="0">
                        <a:latin typeface="Cambria Math" panose="02040503050406030204" pitchFamily="18" charset="0"/>
                      </a:rPr>
                      <m:t>𝜆</m:t>
                    </m:r>
                    <m:r>
                      <a:rPr lang="en-US" altLang="ja-JP" sz="2400" b="0" i="0" smtClean="0">
                        <a:latin typeface="Cambria Math" panose="02040503050406030204" pitchFamily="18" charset="0"/>
                      </a:rPr>
                      <m:t>=1,3,5</m:t>
                    </m:r>
                  </m:oMath>
                </a14:m>
                <a:r>
                  <a:rPr lang="ja-JP" altLang="en-US" sz="2400"/>
                  <a:t>の時のポアソン分布</a:t>
                </a:r>
              </a:p>
            </p:txBody>
          </p:sp>
        </mc:Choice>
        <mc:Fallback xmlns="">
          <p:sp>
            <p:nvSpPr>
              <p:cNvPr id="14" name="正方形/長方形 13">
                <a:extLst>
                  <a:ext uri="{FF2B5EF4-FFF2-40B4-BE49-F238E27FC236}">
                    <a16:creationId xmlns:a16="http://schemas.microsoft.com/office/drawing/2014/main" id="{C1A85B06-D4B2-604F-8B40-3880A17D29E3}"/>
                  </a:ext>
                </a:extLst>
              </p:cNvPr>
              <p:cNvSpPr>
                <a:spLocks noRot="1" noChangeAspect="1" noMove="1" noResize="1" noEditPoints="1" noAdjustHandles="1" noChangeArrowheads="1" noChangeShapeType="1" noTextEdit="1"/>
              </p:cNvSpPr>
              <p:nvPr/>
            </p:nvSpPr>
            <p:spPr>
              <a:xfrm>
                <a:off x="7747991" y="2541519"/>
                <a:ext cx="4153573" cy="461665"/>
              </a:xfrm>
              <a:prstGeom prst="rect">
                <a:avLst/>
              </a:prstGeom>
              <a:blipFill>
                <a:blip r:embed="rId7"/>
                <a:stretch>
                  <a:fillRect l="-305" t="-8108" r="-1220"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26DF85B9-5D4B-7A47-A182-C57665AB5B50}"/>
                  </a:ext>
                </a:extLst>
              </p:cNvPr>
              <p:cNvSpPr/>
              <p:nvPr/>
            </p:nvSpPr>
            <p:spPr>
              <a:xfrm>
                <a:off x="8987225" y="6128142"/>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15" name="正方形/長方形 14">
                <a:extLst>
                  <a:ext uri="{FF2B5EF4-FFF2-40B4-BE49-F238E27FC236}">
                    <a16:creationId xmlns:a16="http://schemas.microsoft.com/office/drawing/2014/main" id="{26DF85B9-5D4B-7A47-A182-C57665AB5B50}"/>
                  </a:ext>
                </a:extLst>
              </p:cNvPr>
              <p:cNvSpPr>
                <a:spLocks noRot="1" noChangeAspect="1" noMove="1" noResize="1" noEditPoints="1" noAdjustHandles="1" noChangeArrowheads="1" noChangeShapeType="1" noTextEdit="1"/>
              </p:cNvSpPr>
              <p:nvPr/>
            </p:nvSpPr>
            <p:spPr>
              <a:xfrm>
                <a:off x="8987225" y="6128142"/>
                <a:ext cx="1681871" cy="461665"/>
              </a:xfrm>
              <a:prstGeom prst="rect">
                <a:avLst/>
              </a:prstGeom>
              <a:blipFill>
                <a:blip r:embed="rId8"/>
                <a:stretch>
                  <a:fillRect l="-6061" t="-108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61A0DBE7-039D-1A49-B845-4CA1D811108E}"/>
                  </a:ext>
                </a:extLst>
              </p:cNvPr>
              <p:cNvSpPr/>
              <p:nvPr/>
            </p:nvSpPr>
            <p:spPr>
              <a:xfrm rot="16200000">
                <a:off x="6385547" y="4210679"/>
                <a:ext cx="12977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rPr>
                        <m:t>PMF</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𝒙</m:t>
                          </m:r>
                        </m:e>
                      </m:d>
                    </m:oMath>
                  </m:oMathPara>
                </a14:m>
                <a:endParaRPr lang="ja-JP" altLang="en-US" sz="2400" b="1"/>
              </a:p>
            </p:txBody>
          </p:sp>
        </mc:Choice>
        <mc:Fallback xmlns="">
          <p:sp>
            <p:nvSpPr>
              <p:cNvPr id="16" name="正方形/長方形 15">
                <a:extLst>
                  <a:ext uri="{FF2B5EF4-FFF2-40B4-BE49-F238E27FC236}">
                    <a16:creationId xmlns:a16="http://schemas.microsoft.com/office/drawing/2014/main" id="{61A0DBE7-039D-1A49-B845-4CA1D811108E}"/>
                  </a:ext>
                </a:extLst>
              </p:cNvPr>
              <p:cNvSpPr>
                <a:spLocks noRot="1" noChangeAspect="1" noMove="1" noResize="1" noEditPoints="1" noAdjustHandles="1" noChangeArrowheads="1" noChangeShapeType="1" noTextEdit="1"/>
              </p:cNvSpPr>
              <p:nvPr/>
            </p:nvSpPr>
            <p:spPr>
              <a:xfrm rot="16200000">
                <a:off x="6385547" y="4210679"/>
                <a:ext cx="1297727"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56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33CC39-4591-B14D-8266-89B661477B8B}"/>
              </a:ext>
            </a:extLst>
          </p:cNvPr>
          <p:cNvPicPr>
            <a:picLocks noChangeAspect="1"/>
          </p:cNvPicPr>
          <p:nvPr/>
        </p:nvPicPr>
        <p:blipFill>
          <a:blip r:embed="rId2"/>
          <a:stretch>
            <a:fillRect/>
          </a:stretch>
        </p:blipFill>
        <p:spPr>
          <a:xfrm>
            <a:off x="4666425" y="1542584"/>
            <a:ext cx="6890150" cy="4593433"/>
          </a:xfrm>
          <a:prstGeom prst="rect">
            <a:avLst/>
          </a:prstGeom>
        </p:spPr>
      </p:pic>
      <p:sp>
        <p:nvSpPr>
          <p:cNvPr id="2" name="タイトル 1">
            <a:extLst>
              <a:ext uri="{FF2B5EF4-FFF2-40B4-BE49-F238E27FC236}">
                <a16:creationId xmlns:a16="http://schemas.microsoft.com/office/drawing/2014/main" id="{76E3AEC7-854B-A54C-B8DA-9F3A7D8AE95B}"/>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sp>
        <p:nvSpPr>
          <p:cNvPr id="5" name="テキスト ボックス 4">
            <a:extLst>
              <a:ext uri="{FF2B5EF4-FFF2-40B4-BE49-F238E27FC236}">
                <a16:creationId xmlns:a16="http://schemas.microsoft.com/office/drawing/2014/main" id="{39F3DD08-2710-5746-941B-A77B8E835EFE}"/>
              </a:ext>
            </a:extLst>
          </p:cNvPr>
          <p:cNvSpPr txBox="1"/>
          <p:nvPr/>
        </p:nvSpPr>
        <p:spPr>
          <a:xfrm>
            <a:off x="66504" y="1442023"/>
            <a:ext cx="10269158" cy="584775"/>
          </a:xfrm>
          <a:prstGeom prst="rect">
            <a:avLst/>
          </a:prstGeom>
          <a:noFill/>
        </p:spPr>
        <p:txBody>
          <a:bodyPr wrap="none" rtlCol="0">
            <a:spAutoFit/>
          </a:bodyPr>
          <a:lstStyle/>
          <a:p>
            <a:r>
              <a:rPr lang="ja-JP" altLang="en-US" sz="3200" b="1"/>
              <a:t>例「サッカー：</a:t>
            </a:r>
            <a:r>
              <a:rPr lang="en-US" altLang="ja-JP" sz="3200" b="1" dirty="0"/>
              <a:t>1</a:t>
            </a:r>
            <a:r>
              <a:rPr lang="ja-JP" altLang="en-US" sz="3200" b="1"/>
              <a:t>試合あたりのホームチームの得点数」</a:t>
            </a:r>
            <a:endParaRPr kumimoji="1" lang="ja-JP" altLang="en-US" sz="3200" b="1"/>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4B7F7CB-F122-024A-9EC1-AA9CFB740633}"/>
                  </a:ext>
                </a:extLst>
              </p:cNvPr>
              <p:cNvSpPr/>
              <p:nvPr/>
            </p:nvSpPr>
            <p:spPr>
              <a:xfrm>
                <a:off x="635425" y="4504826"/>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xmlns="">
          <p:sp>
            <p:nvSpPr>
              <p:cNvPr id="8" name="正方形/長方形 7">
                <a:extLst>
                  <a:ext uri="{FF2B5EF4-FFF2-40B4-BE49-F238E27FC236}">
                    <a16:creationId xmlns:a16="http://schemas.microsoft.com/office/drawing/2014/main" id="{84B7F7CB-F122-024A-9EC1-AA9CFB740633}"/>
                  </a:ext>
                </a:extLst>
              </p:cNvPr>
              <p:cNvSpPr>
                <a:spLocks noRot="1" noChangeAspect="1" noMove="1" noResize="1" noEditPoints="1" noAdjustHandles="1" noChangeArrowheads="1" noChangeShapeType="1" noTextEdit="1"/>
              </p:cNvSpPr>
              <p:nvPr/>
            </p:nvSpPr>
            <p:spPr>
              <a:xfrm>
                <a:off x="635425" y="4504826"/>
                <a:ext cx="3320268" cy="1040413"/>
              </a:xfrm>
              <a:prstGeom prst="rect">
                <a:avLst/>
              </a:prstGeom>
              <a:blipFill>
                <a:blip r:embed="rId3"/>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A53169B0-6DD2-5345-A279-8A9E02E9E861}"/>
                  </a:ext>
                </a:extLst>
              </p:cNvPr>
              <p:cNvSpPr/>
              <p:nvPr/>
            </p:nvSpPr>
            <p:spPr>
              <a:xfrm>
                <a:off x="582893" y="3051301"/>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11" name="正方形/長方形 10">
                <a:extLst>
                  <a:ext uri="{FF2B5EF4-FFF2-40B4-BE49-F238E27FC236}">
                    <a16:creationId xmlns:a16="http://schemas.microsoft.com/office/drawing/2014/main" id="{A53169B0-6DD2-5345-A279-8A9E02E9E861}"/>
                  </a:ext>
                </a:extLst>
              </p:cNvPr>
              <p:cNvSpPr>
                <a:spLocks noRot="1" noChangeAspect="1" noMove="1" noResize="1" noEditPoints="1" noAdjustHandles="1" noChangeArrowheads="1" noChangeShapeType="1" noTextEdit="1"/>
              </p:cNvSpPr>
              <p:nvPr/>
            </p:nvSpPr>
            <p:spPr>
              <a:xfrm>
                <a:off x="582893" y="3051301"/>
                <a:ext cx="3575979" cy="584775"/>
              </a:xfrm>
              <a:prstGeom prst="rect">
                <a:avLst/>
              </a:prstGeom>
              <a:blipFill>
                <a:blip r:embed="rId4"/>
                <a:stretch>
                  <a:fillRect l="-3901" t="-10870" r="-177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C7BEA3C3-6820-3945-9D45-19D0D57BCEC4}"/>
                  </a:ext>
                </a:extLst>
              </p:cNvPr>
              <p:cNvSpPr/>
              <p:nvPr/>
            </p:nvSpPr>
            <p:spPr>
              <a:xfrm>
                <a:off x="7734069" y="5905185"/>
                <a:ext cx="1374094" cy="461665"/>
              </a:xfrm>
              <a:prstGeom prst="rect">
                <a:avLst/>
              </a:prstGeom>
            </p:spPr>
            <p:txBody>
              <a:bodyPr wrap="none">
                <a:spAutoFit/>
              </a:bodyPr>
              <a:lstStyle/>
              <a:p>
                <a:r>
                  <a:rPr lang="ja-JP" altLang="en-US" sz="2400" b="1"/>
                  <a:t>得点数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13" name="正方形/長方形 12">
                <a:extLst>
                  <a:ext uri="{FF2B5EF4-FFF2-40B4-BE49-F238E27FC236}">
                    <a16:creationId xmlns:a16="http://schemas.microsoft.com/office/drawing/2014/main" id="{C7BEA3C3-6820-3945-9D45-19D0D57BCEC4}"/>
                  </a:ext>
                </a:extLst>
              </p:cNvPr>
              <p:cNvSpPr>
                <a:spLocks noRot="1" noChangeAspect="1" noMove="1" noResize="1" noEditPoints="1" noAdjustHandles="1" noChangeArrowheads="1" noChangeShapeType="1" noTextEdit="1"/>
              </p:cNvSpPr>
              <p:nvPr/>
            </p:nvSpPr>
            <p:spPr>
              <a:xfrm>
                <a:off x="7734069" y="5905185"/>
                <a:ext cx="1374094" cy="461665"/>
              </a:xfrm>
              <a:prstGeom prst="rect">
                <a:avLst/>
              </a:prstGeom>
              <a:blipFill>
                <a:blip r:embed="rId5"/>
                <a:stretch>
                  <a:fillRect l="-6422" t="-810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D78DE21C-47B7-AB48-976D-3155CEC0E0B1}"/>
                  </a:ext>
                </a:extLst>
              </p:cNvPr>
              <p:cNvSpPr/>
              <p:nvPr/>
            </p:nvSpPr>
            <p:spPr>
              <a:xfrm>
                <a:off x="7613011" y="2402192"/>
                <a:ext cx="2175596" cy="461665"/>
              </a:xfrm>
              <a:prstGeom prst="rect">
                <a:avLst/>
              </a:prstGeom>
            </p:spPr>
            <p:txBody>
              <a:bodyPr wrap="none">
                <a:spAutoFit/>
              </a:bodyPr>
              <a:lstStyle/>
              <a:p>
                <a:r>
                  <a:rPr lang="ja-JP" altLang="en-US" sz="2400" b="1">
                    <a:solidFill>
                      <a:schemeClr val="accent1">
                        <a:lumMod val="75000"/>
                      </a:schemeClr>
                    </a:solidFill>
                  </a:rPr>
                  <a:t>青色が</a:t>
                </a:r>
                <a14:m>
                  <m:oMath xmlns:m="http://schemas.openxmlformats.org/officeDocument/2006/math">
                    <m:r>
                      <a:rPr lang="en-US" altLang="ja-JP" sz="2400" b="1" i="1">
                        <a:solidFill>
                          <a:schemeClr val="accent1">
                            <a:lumMod val="75000"/>
                          </a:schemeClr>
                        </a:solidFill>
                        <a:latin typeface="Cambria Math" panose="02040503050406030204" pitchFamily="18" charset="0"/>
                      </a:rPr>
                      <m:t>𝐏𝐌𝐅</m:t>
                    </m:r>
                    <m:r>
                      <a:rPr lang="en-US" altLang="ja-JP" sz="2400" b="1">
                        <a:solidFill>
                          <a:schemeClr val="accent1">
                            <a:lumMod val="75000"/>
                          </a:schemeClr>
                        </a:solidFill>
                        <a:latin typeface="Cambria Math" panose="02040503050406030204" pitchFamily="18" charset="0"/>
                      </a:rPr>
                      <m:t>(</m:t>
                    </m:r>
                    <m:r>
                      <a:rPr lang="en-US" altLang="ja-JP" sz="2400" b="1" i="1">
                        <a:solidFill>
                          <a:schemeClr val="accent1">
                            <a:lumMod val="75000"/>
                          </a:schemeClr>
                        </a:solidFill>
                        <a:latin typeface="Cambria Math" panose="02040503050406030204" pitchFamily="18" charset="0"/>
                      </a:rPr>
                      <m:t>𝒙</m:t>
                    </m:r>
                    <m:r>
                      <a:rPr lang="en-US" altLang="ja-JP" sz="2400" b="1">
                        <a:solidFill>
                          <a:schemeClr val="accent1">
                            <a:lumMod val="75000"/>
                          </a:schemeClr>
                        </a:solidFill>
                        <a:latin typeface="Cambria Math" panose="02040503050406030204" pitchFamily="18" charset="0"/>
                      </a:rPr>
                      <m:t>)</m:t>
                    </m:r>
                  </m:oMath>
                </a14:m>
                <a:endParaRPr lang="ja-JP" altLang="en-US" sz="2400" b="1">
                  <a:solidFill>
                    <a:schemeClr val="accent1">
                      <a:lumMod val="75000"/>
                    </a:schemeClr>
                  </a:solidFill>
                </a:endParaRPr>
              </a:p>
            </p:txBody>
          </p:sp>
        </mc:Choice>
        <mc:Fallback xmlns="">
          <p:sp>
            <p:nvSpPr>
              <p:cNvPr id="14" name="正方形/長方形 13">
                <a:extLst>
                  <a:ext uri="{FF2B5EF4-FFF2-40B4-BE49-F238E27FC236}">
                    <a16:creationId xmlns:a16="http://schemas.microsoft.com/office/drawing/2014/main" id="{D78DE21C-47B7-AB48-976D-3155CEC0E0B1}"/>
                  </a:ext>
                </a:extLst>
              </p:cNvPr>
              <p:cNvSpPr>
                <a:spLocks noRot="1" noChangeAspect="1" noMove="1" noResize="1" noEditPoints="1" noAdjustHandles="1" noChangeArrowheads="1" noChangeShapeType="1" noTextEdit="1"/>
              </p:cNvSpPr>
              <p:nvPr/>
            </p:nvSpPr>
            <p:spPr>
              <a:xfrm>
                <a:off x="7613011" y="2402192"/>
                <a:ext cx="2175596" cy="461665"/>
              </a:xfrm>
              <a:prstGeom prst="rect">
                <a:avLst/>
              </a:prstGeom>
              <a:blipFill>
                <a:blip r:embed="rId6"/>
                <a:stretch>
                  <a:fillRect l="-4046" t="-7895" r="-1156" b="-26316"/>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8A5060-A3F2-B44E-AEF6-0EBAEFB27701}"/>
              </a:ext>
            </a:extLst>
          </p:cNvPr>
          <p:cNvSpPr/>
          <p:nvPr/>
        </p:nvSpPr>
        <p:spPr>
          <a:xfrm>
            <a:off x="7625725" y="3047875"/>
            <a:ext cx="4177747" cy="461665"/>
          </a:xfrm>
          <a:prstGeom prst="rect">
            <a:avLst/>
          </a:prstGeom>
        </p:spPr>
        <p:txBody>
          <a:bodyPr wrap="none">
            <a:spAutoFit/>
          </a:bodyPr>
          <a:lstStyle/>
          <a:p>
            <a:r>
              <a:rPr lang="ja-JP" altLang="en-US" sz="2400" b="1">
                <a:solidFill>
                  <a:schemeClr val="bg2">
                    <a:lumMod val="50000"/>
                  </a:schemeClr>
                </a:solidFill>
              </a:rPr>
              <a:t>灰色が相対度数分布</a:t>
            </a:r>
            <a:r>
              <a:rPr lang="en-US" altLang="ja-JP" sz="2400" b="1" dirty="0">
                <a:solidFill>
                  <a:schemeClr val="bg2">
                    <a:lumMod val="50000"/>
                  </a:schemeClr>
                </a:solidFill>
              </a:rPr>
              <a:t>(</a:t>
            </a:r>
            <a:r>
              <a:rPr lang="ja-JP" altLang="en-US" sz="2400" b="1">
                <a:solidFill>
                  <a:schemeClr val="bg2">
                    <a:lumMod val="50000"/>
                  </a:schemeClr>
                </a:solidFill>
              </a:rPr>
              <a:t>実測値</a:t>
            </a:r>
            <a:r>
              <a:rPr lang="en-US" altLang="ja-JP" sz="2400" b="1" dirty="0">
                <a:solidFill>
                  <a:schemeClr val="bg2">
                    <a:lumMod val="50000"/>
                  </a:schemeClr>
                </a:solidFill>
              </a:rPr>
              <a:t>)</a:t>
            </a:r>
            <a:endParaRPr lang="ja-JP" altLang="en-US" sz="2400" b="1">
              <a:solidFill>
                <a:schemeClr val="bg2">
                  <a:lumMod val="50000"/>
                </a:schemeClr>
              </a:solidFill>
            </a:endParaRPr>
          </a:p>
        </p:txBody>
      </p:sp>
      <p:sp>
        <p:nvSpPr>
          <p:cNvPr id="17" name="矢印: 下 10">
            <a:extLst>
              <a:ext uri="{FF2B5EF4-FFF2-40B4-BE49-F238E27FC236}">
                <a16:creationId xmlns:a16="http://schemas.microsoft.com/office/drawing/2014/main" id="{4B2F659B-A659-7A4E-B731-30DF5ECDF67C}"/>
              </a:ext>
            </a:extLst>
          </p:cNvPr>
          <p:cNvSpPr/>
          <p:nvPr/>
        </p:nvSpPr>
        <p:spPr>
          <a:xfrm>
            <a:off x="1636901" y="3839301"/>
            <a:ext cx="1467962" cy="68883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34C65CC-ECE8-5E40-9270-7EF207351395}"/>
              </a:ext>
            </a:extLst>
          </p:cNvPr>
          <p:cNvSpPr txBox="1"/>
          <p:nvPr/>
        </p:nvSpPr>
        <p:spPr>
          <a:xfrm>
            <a:off x="5867197" y="6425091"/>
            <a:ext cx="5689378" cy="307777"/>
          </a:xfrm>
          <a:prstGeom prst="rect">
            <a:avLst/>
          </a:prstGeom>
          <a:noFill/>
        </p:spPr>
        <p:txBody>
          <a:bodyPr wrap="none" rtlCol="0">
            <a:spAutoFit/>
          </a:bodyPr>
          <a:lstStyle/>
          <a:p>
            <a:r>
              <a:rPr lang="ja-JP" altLang="en-US" sz="1400"/>
              <a:t>使用データ：</a:t>
            </a:r>
            <a:r>
              <a:rPr lang="en" altLang="ja-JP" sz="1400" dirty="0"/>
              <a:t>https://</a:t>
            </a:r>
            <a:r>
              <a:rPr lang="en" altLang="ja-JP" sz="1400" dirty="0" err="1"/>
              <a:t>www.kaggle.com</a:t>
            </a:r>
            <a:r>
              <a:rPr lang="en" altLang="ja-JP" sz="1400" dirty="0"/>
              <a:t>/</a:t>
            </a:r>
            <a:r>
              <a:rPr lang="en" altLang="ja-JP" sz="1400" dirty="0" err="1"/>
              <a:t>zaeemnalla</a:t>
            </a:r>
            <a:r>
              <a:rPr lang="en" altLang="ja-JP" sz="1400" dirty="0"/>
              <a:t>/premier-league</a:t>
            </a:r>
          </a:p>
        </p:txBody>
      </p:sp>
    </p:spTree>
    <p:extLst>
      <p:ext uri="{BB962C8B-B14F-4D97-AF65-F5344CB8AC3E}">
        <p14:creationId xmlns:p14="http://schemas.microsoft.com/office/powerpoint/2010/main" val="420187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統計学とは</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E8E98-85E2-3B49-B606-752B59749F49}"/>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0E2E7BC4-5960-E742-86D9-D628567B43E0}"/>
              </a:ext>
            </a:extLst>
          </p:cNvPr>
          <p:cNvPicPr>
            <a:picLocks noChangeAspect="1"/>
          </p:cNvPicPr>
          <p:nvPr/>
        </p:nvPicPr>
        <p:blipFill>
          <a:blip r:embed="rId2"/>
          <a:stretch>
            <a:fillRect/>
          </a:stretch>
        </p:blipFill>
        <p:spPr>
          <a:xfrm>
            <a:off x="619124" y="2306924"/>
            <a:ext cx="5486400" cy="3657600"/>
          </a:xfrm>
          <a:prstGeom prst="rect">
            <a:avLst/>
          </a:prstGeom>
        </p:spPr>
      </p:pic>
      <p:pic>
        <p:nvPicPr>
          <p:cNvPr id="7" name="図 6">
            <a:extLst>
              <a:ext uri="{FF2B5EF4-FFF2-40B4-BE49-F238E27FC236}">
                <a16:creationId xmlns:a16="http://schemas.microsoft.com/office/drawing/2014/main" id="{3EFF4BEC-7E1E-9E4B-9891-AAB7E925C2A7}"/>
              </a:ext>
            </a:extLst>
          </p:cNvPr>
          <p:cNvPicPr>
            <a:picLocks noChangeAspect="1"/>
          </p:cNvPicPr>
          <p:nvPr/>
        </p:nvPicPr>
        <p:blipFill>
          <a:blip r:embed="rId3"/>
          <a:stretch>
            <a:fillRect/>
          </a:stretch>
        </p:blipFill>
        <p:spPr>
          <a:xfrm>
            <a:off x="6105524" y="2306924"/>
            <a:ext cx="5486400" cy="3657600"/>
          </a:xfrm>
          <a:prstGeom prst="rect">
            <a:avLst/>
          </a:prstGeom>
        </p:spPr>
      </p:pic>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222764B-1913-B34E-931E-71985ACF8557}"/>
                  </a:ext>
                </a:extLst>
              </p:cNvPr>
              <p:cNvSpPr/>
              <p:nvPr/>
            </p:nvSpPr>
            <p:spPr>
              <a:xfrm>
                <a:off x="1564810"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8" name="正方形/長方形 7">
                <a:extLst>
                  <a:ext uri="{FF2B5EF4-FFF2-40B4-BE49-F238E27FC236}">
                    <a16:creationId xmlns:a16="http://schemas.microsoft.com/office/drawing/2014/main" id="{1222764B-1913-B34E-931E-71985ACF8557}"/>
                  </a:ext>
                </a:extLst>
              </p:cNvPr>
              <p:cNvSpPr>
                <a:spLocks noRot="1" noChangeAspect="1" noMove="1" noResize="1" noEditPoints="1" noAdjustHandles="1" noChangeArrowheads="1" noChangeShapeType="1" noTextEdit="1"/>
              </p:cNvSpPr>
              <p:nvPr/>
            </p:nvSpPr>
            <p:spPr>
              <a:xfrm>
                <a:off x="1564810" y="5964524"/>
                <a:ext cx="3575979" cy="584775"/>
              </a:xfrm>
              <a:prstGeom prst="rect">
                <a:avLst/>
              </a:prstGeom>
              <a:blipFill>
                <a:blip r:embed="rId4"/>
                <a:stretch>
                  <a:fillRect l="-3887" t="-10638" r="-1413"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5695F37-0361-B64C-A893-E2999799B2FD}"/>
                  </a:ext>
                </a:extLst>
              </p:cNvPr>
              <p:cNvSpPr/>
              <p:nvPr/>
            </p:nvSpPr>
            <p:spPr>
              <a:xfrm>
                <a:off x="7070259"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=1.144</m:t>
                    </m:r>
                    <m:r>
                      <a:rPr lang="ja-JP" altLang="en-US" sz="3200" i="1">
                        <a:latin typeface="Cambria Math" panose="02040503050406030204" pitchFamily="18" charset="0"/>
                      </a:rPr>
                      <m:t>点</m:t>
                    </m:r>
                  </m:oMath>
                </a14:m>
                <a:endParaRPr lang="ja-JP" altLang="en-US" sz="3200"/>
              </a:p>
            </p:txBody>
          </p:sp>
        </mc:Choice>
        <mc:Fallback xmlns="">
          <p:sp>
            <p:nvSpPr>
              <p:cNvPr id="9" name="正方形/長方形 8">
                <a:extLst>
                  <a:ext uri="{FF2B5EF4-FFF2-40B4-BE49-F238E27FC236}">
                    <a16:creationId xmlns:a16="http://schemas.microsoft.com/office/drawing/2014/main" id="{05695F37-0361-B64C-A893-E2999799B2FD}"/>
                  </a:ext>
                </a:extLst>
              </p:cNvPr>
              <p:cNvSpPr>
                <a:spLocks noRot="1" noChangeAspect="1" noMove="1" noResize="1" noEditPoints="1" noAdjustHandles="1" noChangeArrowheads="1" noChangeShapeType="1" noTextEdit="1"/>
              </p:cNvSpPr>
              <p:nvPr/>
            </p:nvSpPr>
            <p:spPr>
              <a:xfrm>
                <a:off x="7070259" y="5964524"/>
                <a:ext cx="3575979" cy="584775"/>
              </a:xfrm>
              <a:prstGeom prst="rect">
                <a:avLst/>
              </a:prstGeom>
              <a:blipFill>
                <a:blip r:embed="rId5"/>
                <a:stretch>
                  <a:fillRect l="-4255" t="-10638" r="-1418" b="-3191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F861FD3-EADD-C743-A072-23BBA17B890F}"/>
              </a:ext>
            </a:extLst>
          </p:cNvPr>
          <p:cNvSpPr txBox="1"/>
          <p:nvPr/>
        </p:nvSpPr>
        <p:spPr>
          <a:xfrm>
            <a:off x="1690599" y="2257425"/>
            <a:ext cx="3185487" cy="369332"/>
          </a:xfrm>
          <a:prstGeom prst="rect">
            <a:avLst/>
          </a:prstGeom>
          <a:noFill/>
        </p:spPr>
        <p:txBody>
          <a:bodyPr wrap="none" rtlCol="0">
            <a:spAutoFit/>
          </a:bodyPr>
          <a:lstStyle/>
          <a:p>
            <a:r>
              <a:rPr lang="ja-JP" altLang="en-US"/>
              <a:t>ホームチームの得点数の分布</a:t>
            </a:r>
            <a:endParaRPr kumimoji="1" lang="ja-JP" altLang="en-US"/>
          </a:p>
        </p:txBody>
      </p:sp>
      <p:sp>
        <p:nvSpPr>
          <p:cNvPr id="11" name="テキスト ボックス 10">
            <a:extLst>
              <a:ext uri="{FF2B5EF4-FFF2-40B4-BE49-F238E27FC236}">
                <a16:creationId xmlns:a16="http://schemas.microsoft.com/office/drawing/2014/main" id="{3AB3B167-2B0A-5A43-8057-0850C54D8C15}"/>
              </a:ext>
            </a:extLst>
          </p:cNvPr>
          <p:cNvSpPr txBox="1"/>
          <p:nvPr/>
        </p:nvSpPr>
        <p:spPr>
          <a:xfrm>
            <a:off x="7346022" y="2257425"/>
            <a:ext cx="3550972" cy="369332"/>
          </a:xfrm>
          <a:prstGeom prst="rect">
            <a:avLst/>
          </a:prstGeom>
          <a:noFill/>
        </p:spPr>
        <p:txBody>
          <a:bodyPr wrap="none" rtlCol="0">
            <a:spAutoFit/>
          </a:bodyPr>
          <a:lstStyle/>
          <a:p>
            <a:r>
              <a:rPr lang="ja-JP" altLang="en-US"/>
              <a:t>アウェイチームの得点数の分布</a:t>
            </a:r>
            <a:endParaRPr kumimoji="1" lang="ja-JP" altLang="en-US"/>
          </a:p>
        </p:txBody>
      </p:sp>
      <p:sp>
        <p:nvSpPr>
          <p:cNvPr id="12" name="テキスト ボックス 11">
            <a:extLst>
              <a:ext uri="{FF2B5EF4-FFF2-40B4-BE49-F238E27FC236}">
                <a16:creationId xmlns:a16="http://schemas.microsoft.com/office/drawing/2014/main" id="{D54B862F-5153-F646-9C09-139FF763BF92}"/>
              </a:ext>
            </a:extLst>
          </p:cNvPr>
          <p:cNvSpPr txBox="1"/>
          <p:nvPr/>
        </p:nvSpPr>
        <p:spPr>
          <a:xfrm>
            <a:off x="396836" y="1411040"/>
            <a:ext cx="5211683" cy="523220"/>
          </a:xfrm>
          <a:prstGeom prst="rect">
            <a:avLst/>
          </a:prstGeom>
          <a:noFill/>
        </p:spPr>
        <p:txBody>
          <a:bodyPr wrap="none" rtlCol="0">
            <a:spAutoFit/>
          </a:bodyPr>
          <a:lstStyle/>
          <a:p>
            <a:r>
              <a:rPr kumimoji="1" lang="ja-JP" altLang="en-US" sz="2800" b="1"/>
              <a:t>ホームとアウェイで比べてみる</a:t>
            </a:r>
          </a:p>
        </p:txBody>
      </p:sp>
    </p:spTree>
    <p:extLst>
      <p:ext uri="{BB962C8B-B14F-4D97-AF65-F5344CB8AC3E}">
        <p14:creationId xmlns:p14="http://schemas.microsoft.com/office/powerpoint/2010/main" val="358103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2646878" cy="461665"/>
          </a:xfrm>
          <a:prstGeom prst="rect">
            <a:avLst/>
          </a:prstGeom>
          <a:noFill/>
        </p:spPr>
        <p:txBody>
          <a:bodyPr wrap="none" rtlCol="0">
            <a:spAutoFit/>
          </a:bodyPr>
          <a:lstStyle/>
          <a:p>
            <a:r>
              <a:rPr kumimoji="1" lang="ja-JP" altLang="en-US" sz="2400" dirty="0"/>
              <a:t>と</a:t>
            </a:r>
            <a:r>
              <a:rPr kumimoji="1" lang="ja-JP" altLang="en-US" sz="2400"/>
              <a:t>なる解を</a:t>
            </a:r>
            <a:r>
              <a:rPr kumimoji="1" lang="ja-JP" altLang="en-US" sz="2400" dirty="0"/>
              <a:t>求める</a:t>
            </a:r>
          </a:p>
        </p:txBody>
      </p:sp>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1501416" y="5439121"/>
            <a:ext cx="5570756" cy="400110"/>
          </a:xfrm>
          <a:prstGeom prst="rect">
            <a:avLst/>
          </a:prstGeom>
          <a:noFill/>
        </p:spPr>
        <p:txBody>
          <a:bodyPr wrap="none" rtlCol="0">
            <a:spAutoFit/>
          </a:bodyPr>
          <a:lstStyle/>
          <a:p>
            <a:r>
              <a:rPr lang="ja-JP" altLang="en-US" sz="2000" dirty="0">
                <a:solidFill>
                  <a:schemeClr val="bg2">
                    <a:lumMod val="25000"/>
                  </a:schemeClr>
                </a:solidFill>
              </a:rPr>
              <a:t>⇒</a:t>
            </a:r>
            <a:r>
              <a:rPr kumimoji="1" lang="ja-JP" altLang="en-US" sz="2000" dirty="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1CBC62C6-857D-4631-8343-EF2444391B12}"/>
                  </a:ext>
                </a:extLst>
              </p:cNvPr>
              <p:cNvSpPr/>
              <p:nvPr/>
            </p:nvSpPr>
            <p:spPr>
              <a:xfrm>
                <a:off x="10412470" y="1802286"/>
                <a:ext cx="942887" cy="37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b="0" i="0" smtClean="0">
                          <a:latin typeface="Cambria Math" panose="02040503050406030204" pitchFamily="18" charset="0"/>
                        </a:rPr>
                        <m:t>自由度</m:t>
                      </m:r>
                    </m:oMath>
                  </m:oMathPara>
                </a14:m>
                <a:endParaRPr lang="ja-JP" altLang="en-US" dirty="0"/>
              </a:p>
            </p:txBody>
          </p:sp>
        </mc:Choice>
        <mc:Fallback xmlns="">
          <p:sp>
            <p:nvSpPr>
              <p:cNvPr id="15" name="正方形/長方形 14">
                <a:extLst>
                  <a:ext uri="{FF2B5EF4-FFF2-40B4-BE49-F238E27FC236}">
                    <a16:creationId xmlns:a16="http://schemas.microsoft.com/office/drawing/2014/main" id="{1CBC62C6-857D-4631-8343-EF2444391B12}"/>
                  </a:ext>
                </a:extLst>
              </p:cNvPr>
              <p:cNvSpPr>
                <a:spLocks noRot="1" noChangeAspect="1" noMove="1" noResize="1" noEditPoints="1" noAdjustHandles="1" noChangeArrowheads="1" noChangeShapeType="1" noTextEdit="1"/>
              </p:cNvSpPr>
              <p:nvPr/>
            </p:nvSpPr>
            <p:spPr>
              <a:xfrm>
                <a:off x="10412470" y="1802286"/>
                <a:ext cx="942887" cy="371255"/>
              </a:xfrm>
              <a:prstGeom prst="rect">
                <a:avLst/>
              </a:prstGeom>
              <a:blipFill>
                <a:blip r:embed="rId11"/>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38826</TotalTime>
  <Words>4327</Words>
  <Application>Microsoft Macintosh PowerPoint</Application>
  <PresentationFormat>ワイド画面</PresentationFormat>
  <Paragraphs>800</Paragraphs>
  <Slides>77</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HGPMinchoE</vt:lpstr>
      <vt:lpstr>游ゴシック</vt:lpstr>
      <vt:lpstr>游ゴシック Light</vt:lpstr>
      <vt:lpstr>Arial</vt:lpstr>
      <vt:lpstr>Cambria Math</vt:lpstr>
      <vt:lpstr>Menlo</vt:lpstr>
      <vt:lpstr>Office テーマ</vt:lpstr>
      <vt:lpstr>Statistics 1</vt:lpstr>
      <vt:lpstr>目次</vt:lpstr>
      <vt:lpstr>1 統計学とは</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3.2 二項分布</vt:lpstr>
      <vt:lpstr>3.3 ポアソン分布</vt:lpstr>
      <vt:lpstr>3.3 ポアソン分布</vt:lpstr>
      <vt:lpstr>3.3 ポアソン分布</vt:lpstr>
      <vt:lpstr>3.3 ポアソン分布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438</cp:revision>
  <dcterms:created xsi:type="dcterms:W3CDTF">2019-05-21T13:35:05Z</dcterms:created>
  <dcterms:modified xsi:type="dcterms:W3CDTF">2020-01-05T13:17:11Z</dcterms:modified>
</cp:coreProperties>
</file>